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73" r:id="rId6"/>
    <p:sldId id="274" r:id="rId7"/>
    <p:sldId id="272" r:id="rId8"/>
    <p:sldId id="262" r:id="rId9"/>
    <p:sldId id="260" r:id="rId10"/>
    <p:sldId id="263" r:id="rId11"/>
    <p:sldId id="279" r:id="rId12"/>
    <p:sldId id="282" r:id="rId13"/>
    <p:sldId id="283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GENGO" initials="AG" lastIdx="3" clrIdx="0">
    <p:extLst>
      <p:ext uri="{19B8F6BF-5375-455C-9EA6-DF929625EA0E}">
        <p15:presenceInfo xmlns:p15="http://schemas.microsoft.com/office/powerpoint/2012/main" userId="S-1-5-21-1645522239-1177238915-839522115-373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21" autoAdjust="0"/>
    <p:restoredTop sz="94660"/>
  </p:normalViewPr>
  <p:slideViewPr>
    <p:cSldViewPr snapToGrid="0">
      <p:cViewPr varScale="1">
        <p:scale>
          <a:sx n="98" d="100"/>
          <a:sy n="98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CAD8-D2BE-4143-B196-601E300C6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E8FBF-FEEF-4AF3-B5AE-F40FA111A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216DB-9622-4839-ABE7-0FCF8BAD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854C-3806-4DDA-A9F8-F0F48FB74E82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0DA79-46B5-41EF-80D0-9C9F5107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144FF-E302-42BC-9ACF-E7AF481B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4A3E-A178-4474-837B-2351A3AF7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5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03B6B-47F5-4659-BE07-1F65BDC0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9D132-9ABB-49FE-87C6-F8555DBA8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E9CDB-A120-46DD-B310-2F3AD3F1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854C-3806-4DDA-A9F8-F0F48FB74E82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482E6-B2E7-4578-8446-01333760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93810-3AA7-4605-ABA6-2B0CC920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4A3E-A178-4474-837B-2351A3AF7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73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A6D7EC-D1DC-4AD7-AEF1-BDE5B759E2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8A831-6B34-48C2-BC1D-839028AA8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27227-9815-4A1C-96D4-2C3A6FEE5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854C-3806-4DDA-A9F8-F0F48FB74E82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4C1AD-5BE9-44DD-8804-780E8ED78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A69EE-A77F-4B36-BFE7-DE778E90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4A3E-A178-4474-837B-2351A3AF7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06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47E65-A94F-4CD2-8B2C-D8862C8B8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C3BCF-8B6D-4CF9-BE7D-92214D983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E3439-DB25-400E-B048-7561A92F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854C-3806-4DDA-A9F8-F0F48FB74E82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FE53D-90AA-4361-BF48-FEDA58E9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E674F-CD31-4E09-9DFF-B5DF32E4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4A3E-A178-4474-837B-2351A3AF7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61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5E64-BFCF-4760-BACA-96B65897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4E8A2-A1D2-490A-93AA-0F56B3329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9A541-8DF7-4679-9096-B1E5C077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854C-3806-4DDA-A9F8-F0F48FB74E82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FE713-D7C7-44CD-A2A1-79BDF2F5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F7561-1B8E-42A3-82FB-8F989392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4A3E-A178-4474-837B-2351A3AF7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8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41C2-730C-4A8C-93FB-39BADC670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13243-FB01-4F5A-AF94-3C713850D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0FFAA-C0FC-448F-9021-35BA28159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51B71-D6E1-424D-89CD-7EBFFB66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854C-3806-4DDA-A9F8-F0F48FB74E82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DBBBA-1176-4752-BE66-9517FC6A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0FFCD-87D1-48B6-937F-FD7B00B9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4A3E-A178-4474-837B-2351A3AF7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7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48D1-473D-49E0-9F30-81EA513CB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78F1E-DD1E-4C28-AB2F-0875C15A9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860C8-790B-4BEA-9E01-1D45B889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E102D1-CD54-4DDA-A1B0-68FF13234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26CD6-A960-4E60-8F80-7F4ED230F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D11E8F-1949-4520-BBDB-C1121E00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854C-3806-4DDA-A9F8-F0F48FB74E82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F970D1-1BD7-4623-8EF0-84654501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6B26A0-B10B-4EC4-9841-2B73C446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4A3E-A178-4474-837B-2351A3AF7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38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0DC3-6636-4658-BDA6-73452774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F8442-8FA3-4D4C-88B1-CD4D090D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854C-3806-4DDA-A9F8-F0F48FB74E82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454D9-54D5-4342-8368-18398CEF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F8C16-E0A4-42B3-9191-B7D16A38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4A3E-A178-4474-837B-2351A3AF7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83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223884-A56B-4CB8-A4AD-08EC2423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854C-3806-4DDA-A9F8-F0F48FB74E82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DD398C-A706-4D33-A031-D1D88804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3CFC2-62A9-4952-97D4-31594042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4A3E-A178-4474-837B-2351A3AF7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7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111E-5E94-4979-97BD-9100A5419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A8F6E-249F-4C34-9B33-0CB13B4E7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0AE4A-C379-4969-B7D8-E6CA2EDC4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07BF1-3B6C-49AC-A359-11B1363E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854C-3806-4DDA-A9F8-F0F48FB74E82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92E0E-FA97-4387-B158-BDA7D094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10BF8-3695-4D6C-8A00-547A6269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4A3E-A178-4474-837B-2351A3AF7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9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81C18-DF3B-4D66-8189-998162BF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949D38-C27B-40FD-91E0-78F24BA55A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AF293-2D1E-4224-99E7-9ACC9DD5B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E8FDA-E5B6-4735-8386-E024F00D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854C-3806-4DDA-A9F8-F0F48FB74E82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0DF6B-B15B-4EDA-9B82-367837BBE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29FCC-3CA7-4C03-AA20-0720959F3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4A3E-A178-4474-837B-2351A3AF7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99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6E28F-5BFC-4EC0-A625-2510B10F1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DA709-36E3-4F9C-8A21-492331EC6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24FEF-CDD3-44E0-A255-BA71CD17E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5854C-3806-4DDA-A9F8-F0F48FB74E82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ED513-09FB-4EEB-92A7-56D5A16A7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7C58D-DEC9-496D-8018-B7D1FEB6F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94A3E-A178-4474-837B-2351A3AF7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5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E827-4EE2-4F7A-81D0-DE9ACB854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550" y="2615803"/>
            <a:ext cx="9144000" cy="1626393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n-lt"/>
              </a:rPr>
              <a:t>IGF 2020 </a:t>
            </a:r>
            <a:br>
              <a:rPr lang="en-US" sz="4800" b="1" dirty="0">
                <a:solidFill>
                  <a:schemeClr val="bg1"/>
                </a:solidFill>
                <a:latin typeface="+mn-lt"/>
              </a:rPr>
            </a:br>
            <a:r>
              <a:rPr lang="en-US" sz="4800" b="1" dirty="0">
                <a:solidFill>
                  <a:schemeClr val="bg1"/>
                </a:solidFill>
                <a:latin typeface="+mn-lt"/>
              </a:rPr>
              <a:t>Preparations</a:t>
            </a:r>
            <a:endParaRPr lang="en-GB" sz="48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2A75E-B354-48E1-98AA-14CE7DD55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91225"/>
            <a:ext cx="9144000" cy="36195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IGF Secretariat</a:t>
            </a:r>
            <a:endParaRPr lang="en-GB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Google Shape;90;p13">
            <a:extLst>
              <a:ext uri="{FF2B5EF4-FFF2-40B4-BE49-F238E27FC236}">
                <a16:creationId xmlns:a16="http://schemas.microsoft.com/office/drawing/2014/main" id="{3CB15998-8E6F-4A55-8D63-8A1A30BD003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94319" y="391235"/>
            <a:ext cx="4706756" cy="1484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953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24D5685-EBB7-4AE3-ADDA-0D1D951F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57"/>
            <a:ext cx="2286000" cy="628722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Trust (275)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289C26-9AC4-4AC7-9146-2B410E6850E4}"/>
              </a:ext>
            </a:extLst>
          </p:cNvPr>
          <p:cNvSpPr txBox="1"/>
          <p:nvPr/>
        </p:nvSpPr>
        <p:spPr>
          <a:xfrm>
            <a:off x="8726556" y="1969966"/>
            <a:ext cx="3167270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Top 10: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Disinformation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Freedom of Expression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Cybersecurity Best Practices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Human Rights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Norms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Democracy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Digital Safety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Platforms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Child Online Safety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Confidence-Building Measures</a:t>
            </a:r>
          </a:p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AB8737-5D0E-4F2F-BD2F-BD18D31FCC3B}"/>
              </a:ext>
            </a:extLst>
          </p:cNvPr>
          <p:cNvSpPr txBox="1"/>
          <p:nvPr/>
        </p:nvSpPr>
        <p:spPr>
          <a:xfrm>
            <a:off x="9736500" y="6567326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*community created tag</a:t>
            </a:r>
            <a:endParaRPr lang="en-GB" i="1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FA4A33-CD66-6048-A54A-8AA69218A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3" y="975659"/>
            <a:ext cx="7857558" cy="533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4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8EC0845-9B65-4EBD-A9C3-C91AE866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281082" cy="63610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br>
              <a:rPr lang="fr-CH" b="1" dirty="0">
                <a:latin typeface="+mn-lt"/>
              </a:rPr>
            </a:br>
            <a:br>
              <a:rPr lang="fr-CH" b="1" dirty="0">
                <a:latin typeface="+mn-lt"/>
              </a:rPr>
            </a:br>
            <a:r>
              <a:rPr lang="fr-CH" b="1" dirty="0">
                <a:solidFill>
                  <a:schemeClr val="bg1"/>
                </a:solidFill>
                <a:latin typeface="+mn-lt"/>
              </a:rPr>
              <a:t>Environnent</a:t>
            </a:r>
            <a:br>
              <a:rPr lang="fr-CH" b="1" dirty="0">
                <a:latin typeface="+mn-lt"/>
              </a:rPr>
            </a:br>
            <a:br>
              <a:rPr lang="fr-CH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FF2BA-3E57-482A-9457-47D39F28D75B}"/>
              </a:ext>
            </a:extLst>
          </p:cNvPr>
          <p:cNvSpPr txBox="1"/>
          <p:nvPr/>
        </p:nvSpPr>
        <p:spPr>
          <a:xfrm>
            <a:off x="8772525" y="1928191"/>
            <a:ext cx="2917963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Top 10: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ICTs Impact on the Environment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Emerging Technologies and Environment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Technology Development for Climate Action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Responsible Consumption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Climate Change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Leveraging AI and Big Data for Environmental Sustainability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Sustainable Cities / Smart Cities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0D0614-4DF6-4617-A497-337D9A1006BD}"/>
              </a:ext>
            </a:extLst>
          </p:cNvPr>
          <p:cNvSpPr txBox="1"/>
          <p:nvPr/>
        </p:nvSpPr>
        <p:spPr>
          <a:xfrm>
            <a:off x="9456789" y="6488668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*community created tag</a:t>
            </a:r>
            <a:endParaRPr lang="en-GB" i="1" dirty="0"/>
          </a:p>
        </p:txBody>
      </p:sp>
      <p:pic>
        <p:nvPicPr>
          <p:cNvPr id="3" name="Picture 2" descr="A picture containing bird, tree, flower&#10;&#10;Description automatically generated">
            <a:extLst>
              <a:ext uri="{FF2B5EF4-FFF2-40B4-BE49-F238E27FC236}">
                <a16:creationId xmlns:a16="http://schemas.microsoft.com/office/drawing/2014/main" id="{9E30C05C-AF09-1246-9069-9336A0B46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79" y="636104"/>
            <a:ext cx="7546938" cy="57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7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5A72-C6BB-4F4E-9713-645E202B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335308"/>
            <a:ext cx="5883965" cy="73025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br>
              <a:rPr lang="fr-CH" b="1" dirty="0">
                <a:latin typeface="+mn-lt"/>
              </a:rPr>
            </a:br>
            <a:br>
              <a:rPr lang="fr-CH" b="1" dirty="0">
                <a:latin typeface="+mn-lt"/>
              </a:rPr>
            </a:br>
            <a:r>
              <a:rPr lang="en-GB" b="1" dirty="0">
                <a:solidFill>
                  <a:schemeClr val="bg1"/>
                </a:solidFill>
                <a:latin typeface="+mn-lt"/>
              </a:rPr>
              <a:t>Other Session proposals</a:t>
            </a:r>
            <a:br>
              <a:rPr lang="fr-CH" b="1" dirty="0">
                <a:latin typeface="+mn-lt"/>
              </a:rPr>
            </a:br>
            <a:br>
              <a:rPr lang="fr-CH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707ECD-EF73-4BB7-BBF2-390C30C42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92863"/>
            <a:ext cx="12192000" cy="465137"/>
          </a:xfrm>
          <a:prstGeom prst="rect">
            <a:avLst/>
          </a:prstGeom>
        </p:spPr>
      </p:pic>
      <p:pic>
        <p:nvPicPr>
          <p:cNvPr id="5" name="Google Shape;103;p14">
            <a:extLst>
              <a:ext uri="{FF2B5EF4-FFF2-40B4-BE49-F238E27FC236}">
                <a16:creationId xmlns:a16="http://schemas.microsoft.com/office/drawing/2014/main" id="{9803C72E-AFCD-4BA5-A7AF-18FD10496C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6392863"/>
            <a:ext cx="1608906" cy="4773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1428B0-8E3F-4B99-A522-5846DDE5F00A}"/>
              </a:ext>
            </a:extLst>
          </p:cNvPr>
          <p:cNvSpPr txBox="1"/>
          <p:nvPr/>
        </p:nvSpPr>
        <p:spPr>
          <a:xfrm>
            <a:off x="212035" y="1366661"/>
            <a:ext cx="116948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30 Open Forums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45 Day 0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72 IGF Village Booths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16 Dynamic Coalitions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7 National &amp; Regional Initiatives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9 remote hubs (call is still open)</a:t>
            </a:r>
          </a:p>
        </p:txBody>
      </p:sp>
    </p:spTree>
    <p:extLst>
      <p:ext uri="{BB962C8B-B14F-4D97-AF65-F5344CB8AC3E}">
        <p14:creationId xmlns:p14="http://schemas.microsoft.com/office/powerpoint/2010/main" val="4062231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5A72-C6BB-4F4E-9713-645E202B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335308"/>
            <a:ext cx="5883965" cy="73025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br>
              <a:rPr lang="fr-CH" b="1" dirty="0">
                <a:latin typeface="+mn-lt"/>
              </a:rPr>
            </a:br>
            <a:br>
              <a:rPr lang="fr-CH" b="1" dirty="0">
                <a:latin typeface="+mn-lt"/>
              </a:rPr>
            </a:br>
            <a:r>
              <a:rPr lang="en-GB" b="1" dirty="0">
                <a:solidFill>
                  <a:schemeClr val="bg1"/>
                </a:solidFill>
                <a:latin typeface="+mn-lt"/>
              </a:rPr>
              <a:t>Other Elements  </a:t>
            </a:r>
            <a:br>
              <a:rPr lang="fr-CH" b="1" dirty="0">
                <a:latin typeface="+mn-lt"/>
              </a:rPr>
            </a:br>
            <a:br>
              <a:rPr lang="fr-CH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707ECD-EF73-4BB7-BBF2-390C30C42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92863"/>
            <a:ext cx="12192000" cy="465137"/>
          </a:xfrm>
          <a:prstGeom prst="rect">
            <a:avLst/>
          </a:prstGeom>
        </p:spPr>
      </p:pic>
      <p:pic>
        <p:nvPicPr>
          <p:cNvPr id="5" name="Google Shape;103;p14">
            <a:extLst>
              <a:ext uri="{FF2B5EF4-FFF2-40B4-BE49-F238E27FC236}">
                <a16:creationId xmlns:a16="http://schemas.microsoft.com/office/drawing/2014/main" id="{9803C72E-AFCD-4BA5-A7AF-18FD10496C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6392863"/>
            <a:ext cx="1608906" cy="4773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1428B0-8E3F-4B99-A522-5846DDE5F00A}"/>
              </a:ext>
            </a:extLst>
          </p:cNvPr>
          <p:cNvSpPr txBox="1"/>
          <p:nvPr/>
        </p:nvSpPr>
        <p:spPr>
          <a:xfrm>
            <a:off x="212035" y="1366661"/>
            <a:ext cx="11694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Youth Track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Parliamentary Track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High-level Track</a:t>
            </a:r>
          </a:p>
        </p:txBody>
      </p:sp>
    </p:spTree>
    <p:extLst>
      <p:ext uri="{BB962C8B-B14F-4D97-AF65-F5344CB8AC3E}">
        <p14:creationId xmlns:p14="http://schemas.microsoft.com/office/powerpoint/2010/main" val="2051120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9714-8AC6-413C-8935-7400ECE2B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90799"/>
            <a:ext cx="10515600" cy="1928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000" dirty="0"/>
          </a:p>
          <a:p>
            <a:pPr marL="0" indent="0" algn="ctr">
              <a:buNone/>
            </a:pPr>
            <a:r>
              <a:rPr lang="en-US" sz="5000" dirty="0"/>
              <a:t>Thank You!</a:t>
            </a: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240387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E79A43-C901-5F48-91C9-8F2F74836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6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5A72-C6BB-4F4E-9713-645E202B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IGF 2020 Call for Workshops</a:t>
            </a:r>
            <a:endParaRPr lang="en-GB" b="1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707ECD-EF73-4BB7-BBF2-390C30C42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92863"/>
            <a:ext cx="12192000" cy="465137"/>
          </a:xfrm>
          <a:prstGeom prst="rect">
            <a:avLst/>
          </a:prstGeom>
        </p:spPr>
      </p:pic>
      <p:pic>
        <p:nvPicPr>
          <p:cNvPr id="5" name="Google Shape;103;p14">
            <a:extLst>
              <a:ext uri="{FF2B5EF4-FFF2-40B4-BE49-F238E27FC236}">
                <a16:creationId xmlns:a16="http://schemas.microsoft.com/office/drawing/2014/main" id="{9803C72E-AFCD-4BA5-A7AF-18FD10496C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6392863"/>
            <a:ext cx="1608906" cy="4773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A6DB63-F894-49D6-972E-1F85F26A1EBC}"/>
              </a:ext>
            </a:extLst>
          </p:cNvPr>
          <p:cNvSpPr txBox="1"/>
          <p:nvPr/>
        </p:nvSpPr>
        <p:spPr>
          <a:xfrm>
            <a:off x="838200" y="1443841"/>
            <a:ext cx="10684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IGF 2020 Call for Workshops was open for </a:t>
            </a:r>
            <a:r>
              <a:rPr lang="en-US" sz="2800" b="1" dirty="0"/>
              <a:t>7 weeks: 2 March-22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367</a:t>
            </a:r>
            <a:r>
              <a:rPr lang="en-US" sz="2800" dirty="0"/>
              <a:t> proposals created in the IGF online submission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240</a:t>
            </a:r>
            <a:r>
              <a:rPr lang="en-US" sz="2800" dirty="0"/>
              <a:t> proposals submitted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FF0000"/>
                </a:solidFill>
              </a:rPr>
              <a:t>237 proposals for evaluation</a:t>
            </a:r>
            <a:r>
              <a:rPr lang="en-US" sz="2800" dirty="0"/>
              <a:t>, following the IGF Secretariat’s screening</a:t>
            </a:r>
            <a:br>
              <a:rPr lang="en-US" sz="2800" dirty="0"/>
            </a:br>
            <a:endParaRPr lang="en-US" sz="2800" dirty="0"/>
          </a:p>
          <a:p>
            <a:pPr algn="ctr"/>
            <a:r>
              <a:rPr lang="en-US" sz="2800" dirty="0"/>
              <a:t>_________________________________________________</a:t>
            </a:r>
          </a:p>
          <a:p>
            <a:br>
              <a:rPr lang="en-US" sz="2800" dirty="0"/>
            </a:br>
            <a:r>
              <a:rPr lang="en-US" sz="2800" b="1" i="1" dirty="0">
                <a:solidFill>
                  <a:schemeClr val="accent1"/>
                </a:solidFill>
              </a:rPr>
              <a:t>IGF Secretariat’s screening: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3 proposals screened out as duplicates (#186; #164; #58)</a:t>
            </a:r>
          </a:p>
        </p:txBody>
      </p:sp>
    </p:spTree>
    <p:extLst>
      <p:ext uri="{BB962C8B-B14F-4D97-AF65-F5344CB8AC3E}">
        <p14:creationId xmlns:p14="http://schemas.microsoft.com/office/powerpoint/2010/main" val="327217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5A72-C6BB-4F4E-9713-645E202B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8" y="42068"/>
            <a:ext cx="4260952" cy="730250"/>
          </a:xfrm>
          <a:solidFill>
            <a:schemeClr val="accent1"/>
          </a:solidFill>
        </p:spPr>
        <p:txBody>
          <a:bodyPr/>
          <a:lstStyle/>
          <a:p>
            <a:r>
              <a:rPr lang="fr-CH" b="1" dirty="0" err="1">
                <a:solidFill>
                  <a:schemeClr val="bg1"/>
                </a:solidFill>
                <a:latin typeface="+mn-lt"/>
              </a:rPr>
              <a:t>Thematic</a:t>
            </a:r>
            <a:r>
              <a:rPr lang="fr-CH" b="1" dirty="0">
                <a:solidFill>
                  <a:schemeClr val="bg1"/>
                </a:solidFill>
                <a:latin typeface="+mn-lt"/>
              </a:rPr>
              <a:t> Tracks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707ECD-EF73-4BB7-BBF2-390C30C42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92863"/>
            <a:ext cx="12192000" cy="465137"/>
          </a:xfrm>
          <a:prstGeom prst="rect">
            <a:avLst/>
          </a:prstGeom>
        </p:spPr>
      </p:pic>
      <p:pic>
        <p:nvPicPr>
          <p:cNvPr id="5" name="Google Shape;103;p14">
            <a:extLst>
              <a:ext uri="{FF2B5EF4-FFF2-40B4-BE49-F238E27FC236}">
                <a16:creationId xmlns:a16="http://schemas.microsoft.com/office/drawing/2014/main" id="{9803C72E-AFCD-4BA5-A7AF-18FD10496C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6392863"/>
            <a:ext cx="1608906" cy="47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EB20D7-7CED-4427-A022-1C06BBBF91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88" t="2483" r="20073" b="8376"/>
          <a:stretch/>
        </p:blipFill>
        <p:spPr>
          <a:xfrm>
            <a:off x="6394472" y="490582"/>
            <a:ext cx="5591255" cy="567964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70B7A5-D7C7-439C-AED6-E864E30D619B}"/>
              </a:ext>
            </a:extLst>
          </p:cNvPr>
          <p:cNvSpPr txBox="1"/>
          <p:nvPr/>
        </p:nvSpPr>
        <p:spPr>
          <a:xfrm>
            <a:off x="161845" y="1209675"/>
            <a:ext cx="6232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Breakdowns for </a:t>
            </a:r>
            <a:r>
              <a:rPr lang="en-US" sz="2800" b="1" dirty="0">
                <a:solidFill>
                  <a:srgbClr val="FF0000"/>
                </a:solidFill>
              </a:rPr>
              <a:t>237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workshop proposals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140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5A72-C6BB-4F4E-9713-645E202B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72" y="177799"/>
            <a:ext cx="6566003" cy="7302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CH" b="1" dirty="0" err="1">
                <a:solidFill>
                  <a:schemeClr val="bg1"/>
                </a:solidFill>
                <a:latin typeface="+mn-lt"/>
              </a:rPr>
              <a:t>Organizing</a:t>
            </a:r>
            <a:r>
              <a:rPr lang="fr-CH" b="1" dirty="0">
                <a:solidFill>
                  <a:schemeClr val="bg1"/>
                </a:solidFill>
                <a:latin typeface="+mn-lt"/>
              </a:rPr>
              <a:t> Teams - </a:t>
            </a:r>
            <a:r>
              <a:rPr lang="fr-CH" b="1" u="sng" dirty="0" err="1">
                <a:solidFill>
                  <a:schemeClr val="bg1"/>
                </a:solidFill>
                <a:latin typeface="+mn-lt"/>
              </a:rPr>
              <a:t>overall</a:t>
            </a:r>
            <a:endParaRPr lang="en-GB" b="1" u="sng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707ECD-EF73-4BB7-BBF2-390C30C42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92863"/>
            <a:ext cx="12192000" cy="465137"/>
          </a:xfrm>
          <a:prstGeom prst="rect">
            <a:avLst/>
          </a:prstGeom>
        </p:spPr>
      </p:pic>
      <p:pic>
        <p:nvPicPr>
          <p:cNvPr id="5" name="Google Shape;103;p14">
            <a:extLst>
              <a:ext uri="{FF2B5EF4-FFF2-40B4-BE49-F238E27FC236}">
                <a16:creationId xmlns:a16="http://schemas.microsoft.com/office/drawing/2014/main" id="{9803C72E-AFCD-4BA5-A7AF-18FD10496C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6392863"/>
            <a:ext cx="1608906" cy="47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DB47E6-169A-4638-ABAE-AE5C2BC4AB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82" t="2151" r="16389" b="20099"/>
          <a:stretch/>
        </p:blipFill>
        <p:spPr>
          <a:xfrm>
            <a:off x="7137501" y="102308"/>
            <a:ext cx="4848226" cy="30146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33C31F-A5B5-4AAC-BFAE-A832F8094E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75" r="11266" b="2466"/>
          <a:stretch/>
        </p:blipFill>
        <p:spPr>
          <a:xfrm>
            <a:off x="7104587" y="3179407"/>
            <a:ext cx="4848226" cy="3151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C6B6B7-088E-4F5D-8C32-C35E4AF57C94}"/>
              </a:ext>
            </a:extLst>
          </p:cNvPr>
          <p:cNvSpPr txBox="1"/>
          <p:nvPr/>
        </p:nvSpPr>
        <p:spPr>
          <a:xfrm>
            <a:off x="206272" y="1057089"/>
            <a:ext cx="6661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732 stakeholders involved in co-organizing teams of 237 workshops.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127 organize multiple workshops. 605 organize one unique workshop.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3C60B2-DDD4-48C6-BA17-E730188A20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917" t="10721" r="17764"/>
          <a:stretch/>
        </p:blipFill>
        <p:spPr>
          <a:xfrm>
            <a:off x="1390651" y="2888728"/>
            <a:ext cx="3924299" cy="34729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12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5A72-C6BB-4F4E-9713-645E202B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84" y="62506"/>
            <a:ext cx="4403216" cy="730250"/>
          </a:xfrm>
          <a:solidFill>
            <a:schemeClr val="accent1"/>
          </a:solidFill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  <a:latin typeface="+mn-lt"/>
              </a:rPr>
              <a:t>Speakers - </a:t>
            </a:r>
            <a:r>
              <a:rPr lang="fr-CH" b="1" dirty="0" err="1">
                <a:solidFill>
                  <a:schemeClr val="bg1"/>
                </a:solidFill>
                <a:latin typeface="+mn-lt"/>
              </a:rPr>
              <a:t>overall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707ECD-EF73-4BB7-BBF2-390C30C42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92863"/>
            <a:ext cx="12192000" cy="465137"/>
          </a:xfrm>
          <a:prstGeom prst="rect">
            <a:avLst/>
          </a:prstGeom>
        </p:spPr>
      </p:pic>
      <p:pic>
        <p:nvPicPr>
          <p:cNvPr id="5" name="Google Shape;103;p14">
            <a:extLst>
              <a:ext uri="{FF2B5EF4-FFF2-40B4-BE49-F238E27FC236}">
                <a16:creationId xmlns:a16="http://schemas.microsoft.com/office/drawing/2014/main" id="{9803C72E-AFCD-4BA5-A7AF-18FD10496C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6392863"/>
            <a:ext cx="1608906" cy="4773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C6B6B7-088E-4F5D-8C32-C35E4AF57C94}"/>
              </a:ext>
            </a:extLst>
          </p:cNvPr>
          <p:cNvSpPr txBox="1"/>
          <p:nvPr/>
        </p:nvSpPr>
        <p:spPr>
          <a:xfrm>
            <a:off x="206274" y="935559"/>
            <a:ext cx="6482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884 stakeholders proposed as speakers for 237 workshops.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769 unique speakers. 115 engaged as speakers in multiple workshops.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75235-1873-4CCB-9470-3994D8D7CC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39" b="9627"/>
          <a:stretch/>
        </p:blipFill>
        <p:spPr>
          <a:xfrm>
            <a:off x="6907637" y="107325"/>
            <a:ext cx="4928661" cy="24358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5F0043-1FD9-4DC9-A74D-F2E431721E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26" t="2228" r="14442" b="8978"/>
          <a:stretch/>
        </p:blipFill>
        <p:spPr>
          <a:xfrm>
            <a:off x="467544" y="2635503"/>
            <a:ext cx="5176666" cy="36270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C558F5-D6AF-4702-A9D1-78748F07DD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41" r="17781" b="4562"/>
          <a:stretch/>
        </p:blipFill>
        <p:spPr>
          <a:xfrm>
            <a:off x="6907638" y="2635503"/>
            <a:ext cx="4928661" cy="36270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440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5A72-C6BB-4F4E-9713-645E202B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335308"/>
            <a:ext cx="5883965" cy="73025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br>
              <a:rPr lang="fr-CH" b="1" dirty="0">
                <a:latin typeface="+mn-lt"/>
              </a:rPr>
            </a:br>
            <a:br>
              <a:rPr lang="fr-CH" b="1" dirty="0">
                <a:latin typeface="+mn-lt"/>
              </a:rPr>
            </a:br>
            <a:r>
              <a:rPr lang="fr-CH" b="1" dirty="0">
                <a:solidFill>
                  <a:schemeClr val="bg1"/>
                </a:solidFill>
                <a:latin typeface="+mn-lt"/>
              </a:rPr>
              <a:t>Topics per </a:t>
            </a:r>
            <a:r>
              <a:rPr lang="fr-CH" b="1" dirty="0" err="1">
                <a:solidFill>
                  <a:schemeClr val="bg1"/>
                </a:solidFill>
                <a:latin typeface="+mn-lt"/>
              </a:rPr>
              <a:t>Thematic</a:t>
            </a:r>
            <a:r>
              <a:rPr lang="fr-CH" b="1" dirty="0">
                <a:solidFill>
                  <a:schemeClr val="bg1"/>
                </a:solidFill>
                <a:latin typeface="+mn-lt"/>
              </a:rPr>
              <a:t> Tracks</a:t>
            </a:r>
            <a:br>
              <a:rPr lang="fr-CH" b="1" dirty="0">
                <a:latin typeface="+mn-lt"/>
              </a:rPr>
            </a:br>
            <a:br>
              <a:rPr lang="fr-CH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707ECD-EF73-4BB7-BBF2-390C30C42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92863"/>
            <a:ext cx="12192000" cy="465137"/>
          </a:xfrm>
          <a:prstGeom prst="rect">
            <a:avLst/>
          </a:prstGeom>
        </p:spPr>
      </p:pic>
      <p:pic>
        <p:nvPicPr>
          <p:cNvPr id="5" name="Google Shape;103;p14">
            <a:extLst>
              <a:ext uri="{FF2B5EF4-FFF2-40B4-BE49-F238E27FC236}">
                <a16:creationId xmlns:a16="http://schemas.microsoft.com/office/drawing/2014/main" id="{9803C72E-AFCD-4BA5-A7AF-18FD10496C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6392863"/>
            <a:ext cx="1608906" cy="4773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1428B0-8E3F-4B99-A522-5846DDE5F00A}"/>
              </a:ext>
            </a:extLst>
          </p:cNvPr>
          <p:cNvSpPr txBox="1"/>
          <p:nvPr/>
        </p:nvSpPr>
        <p:spPr>
          <a:xfrm>
            <a:off x="212035" y="1667107"/>
            <a:ext cx="116948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Each proposer asked to submit between 1 and 3 topics.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Proposers could choose among the existing tags or create their owns.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 total, </a:t>
            </a:r>
            <a:r>
              <a:rPr lang="en-US" sz="3200" b="1" dirty="0">
                <a:solidFill>
                  <a:srgbClr val="FF0000"/>
                </a:solidFill>
              </a:rPr>
              <a:t>over 80 new tags/topics </a:t>
            </a:r>
            <a:r>
              <a:rPr lang="en-US" sz="3200" dirty="0"/>
              <a:t>created by workshop proposers.</a:t>
            </a:r>
          </a:p>
        </p:txBody>
      </p:sp>
    </p:spTree>
    <p:extLst>
      <p:ext uri="{BB962C8B-B14F-4D97-AF65-F5344CB8AC3E}">
        <p14:creationId xmlns:p14="http://schemas.microsoft.com/office/powerpoint/2010/main" val="320143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8EC0845-9B65-4EBD-A9C3-C91AE866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474843" cy="63610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br>
              <a:rPr lang="fr-CH" b="1" dirty="0">
                <a:latin typeface="+mn-lt"/>
              </a:rPr>
            </a:br>
            <a:br>
              <a:rPr lang="fr-CH" b="1" dirty="0">
                <a:latin typeface="+mn-lt"/>
              </a:rPr>
            </a:br>
            <a:r>
              <a:rPr lang="fr-CH" b="1" dirty="0">
                <a:solidFill>
                  <a:schemeClr val="bg1"/>
                </a:solidFill>
                <a:latin typeface="+mn-lt"/>
              </a:rPr>
              <a:t>Data (138)</a:t>
            </a:r>
            <a:br>
              <a:rPr lang="fr-CH" b="1" dirty="0">
                <a:latin typeface="+mn-lt"/>
              </a:rPr>
            </a:br>
            <a:br>
              <a:rPr lang="fr-CH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FF2BA-3E57-482A-9457-47D39F28D75B}"/>
              </a:ext>
            </a:extLst>
          </p:cNvPr>
          <p:cNvSpPr txBox="1"/>
          <p:nvPr/>
        </p:nvSpPr>
        <p:spPr>
          <a:xfrm>
            <a:off x="8772525" y="1928191"/>
            <a:ext cx="2917963" cy="3387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Top 10: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Data Protection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Digital Rights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Data Governance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Data Privacy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AI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Data Flow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Data for Good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Personal Data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Surveillance Economy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Digital Cooperation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F80F64-34E7-5149-A3C2-B38962270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1" y="661609"/>
            <a:ext cx="8004947" cy="582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5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9B4455E-9B9C-40CC-A1CD-3749F7E6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09730" cy="63610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br>
              <a:rPr lang="fr-CH" b="1" dirty="0">
                <a:latin typeface="+mn-lt"/>
              </a:rPr>
            </a:br>
            <a:br>
              <a:rPr lang="fr-CH" b="1" dirty="0">
                <a:latin typeface="+mn-lt"/>
              </a:rPr>
            </a:br>
            <a:r>
              <a:rPr lang="fr-CH" b="1" dirty="0">
                <a:solidFill>
                  <a:schemeClr val="bg1"/>
                </a:solidFill>
                <a:latin typeface="+mn-lt"/>
              </a:rPr>
              <a:t>Inclusion (189)</a:t>
            </a:r>
            <a:br>
              <a:rPr lang="fr-CH" b="1" dirty="0">
                <a:latin typeface="+mn-lt"/>
              </a:rPr>
            </a:br>
            <a:br>
              <a:rPr lang="fr-CH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9F1AAC-6AEE-4110-A15D-A35D8FE6D316}"/>
              </a:ext>
            </a:extLst>
          </p:cNvPr>
          <p:cNvSpPr txBox="1"/>
          <p:nvPr/>
        </p:nvSpPr>
        <p:spPr>
          <a:xfrm>
            <a:off x="9024730" y="1967948"/>
            <a:ext cx="2961861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Top 10: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Digital Divide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Economic Development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Inclusion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Connecting the Unconnected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Digital Skills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Accessibility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Capacity Building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Digital Transformation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Design for Inclusion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Digital Cooperation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297893-BAA7-4622-BD01-25D9B20FC90E}"/>
              </a:ext>
            </a:extLst>
          </p:cNvPr>
          <p:cNvSpPr txBox="1"/>
          <p:nvPr/>
        </p:nvSpPr>
        <p:spPr>
          <a:xfrm>
            <a:off x="10107561" y="6550223"/>
            <a:ext cx="740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*Community created tag</a:t>
            </a:r>
            <a:endParaRPr lang="en-GB" sz="1400" i="1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BCE412-77F6-E74E-98F1-F31455CB7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3" y="692721"/>
            <a:ext cx="7798972" cy="585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4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360</Words>
  <Application>Microsoft Macintosh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IGF 2020  Preparations</vt:lpstr>
      <vt:lpstr>PowerPoint Presentation</vt:lpstr>
      <vt:lpstr>IGF 2020 Call for Workshops</vt:lpstr>
      <vt:lpstr>Thematic Tracks</vt:lpstr>
      <vt:lpstr>Organizing Teams - overall</vt:lpstr>
      <vt:lpstr>Speakers - overall</vt:lpstr>
      <vt:lpstr>  Topics per Thematic Tracks  </vt:lpstr>
      <vt:lpstr>  Data (138)  </vt:lpstr>
      <vt:lpstr>  Inclusion (189)  </vt:lpstr>
      <vt:lpstr>Trust (275)</vt:lpstr>
      <vt:lpstr>  Environnent  </vt:lpstr>
      <vt:lpstr>  Other Session proposals  </vt:lpstr>
      <vt:lpstr>  Other Elements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IGF 2020 Call for Workshops Pre-evaluation Statistics</dc:title>
  <dc:creator>Chengetai Masango</dc:creator>
  <cp:lastModifiedBy>Chengetai Masango</cp:lastModifiedBy>
  <cp:revision>3</cp:revision>
  <dcterms:created xsi:type="dcterms:W3CDTF">2020-06-14T07:22:13Z</dcterms:created>
  <dcterms:modified xsi:type="dcterms:W3CDTF">2020-06-14T17:30:48Z</dcterms:modified>
</cp:coreProperties>
</file>