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308" r:id="rId6"/>
    <p:sldId id="309" r:id="rId7"/>
    <p:sldId id="307" r:id="rId8"/>
    <p:sldId id="717" r:id="rId9"/>
    <p:sldId id="274" r:id="rId10"/>
    <p:sldId id="718" r:id="rId11"/>
    <p:sldId id="713" r:id="rId12"/>
    <p:sldId id="716" r:id="rId13"/>
    <p:sldId id="714" r:id="rId14"/>
    <p:sldId id="715" r:id="rId15"/>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2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69888-FABF-43B4-9C43-67A8FA4A2891}" type="doc">
      <dgm:prSet loTypeId="urn:microsoft.com/office/officeart/2005/8/layout/vList6" loCatId="process" qsTypeId="urn:microsoft.com/office/officeart/2005/8/quickstyle/simple1" qsCatId="simple" csTypeId="urn:microsoft.com/office/officeart/2005/8/colors/accent4_2" csCatId="accent4" phldr="1"/>
      <dgm:spPr/>
      <dgm:t>
        <a:bodyPr/>
        <a:lstStyle/>
        <a:p>
          <a:endParaRPr kumimoji="1" lang="ja-JP" altLang="en-US"/>
        </a:p>
      </dgm:t>
    </dgm:pt>
    <dgm:pt modelId="{E5C61E75-D99D-4628-A767-A486971A9F96}">
      <dgm:prSet phldrT="[テキスト]" custT="1"/>
      <dgm:spPr>
        <a:xfrm>
          <a:off x="0" y="0"/>
          <a:ext cx="1665263" cy="240537"/>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kumimoji="1" lang="en-US" altLang="ja-JP" sz="7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rPr>
            <a:t>Narita International Airport (NRT)</a:t>
          </a:r>
          <a:endParaRPr kumimoji="1" lang="ja-JP" altLang="en-US" sz="7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endParaRPr>
        </a:p>
      </dgm:t>
    </dgm:pt>
    <dgm:pt modelId="{766B54EE-982B-45F9-9F46-E551BB7C66C1}" type="parTrans" cxnId="{F052B9DB-20E3-410F-B2C9-87A60B512785}">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765D2F5F-D06C-47D1-8F98-AB1220998809}" type="sibTrans" cxnId="{F052B9DB-20E3-410F-B2C9-87A60B512785}">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0690C733-8AE5-44C8-A250-99F1760F7888}">
      <dgm:prSet phldrT="[テキスト]" custT="1"/>
      <dgm:spPr>
        <a:xfrm>
          <a:off x="1666916" y="303"/>
          <a:ext cx="833454" cy="240537"/>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gm:spPr>
      <dgm:t>
        <a:bodyPr anchor="ctr"/>
        <a:lstStyle/>
        <a:p>
          <a:pPr algn="ctr">
            <a:buNone/>
          </a:pPr>
          <a:r>
            <a:rPr kumimoji="1" lang="en-US" altLang="ja-JP" sz="7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rPr>
            <a:t>Approx. 80 min.</a:t>
          </a:r>
          <a:endParaRPr kumimoji="1" lang="ja-JP" altLang="en-US" sz="7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endParaRPr>
        </a:p>
      </dgm:t>
    </dgm:pt>
    <dgm:pt modelId="{66710C41-31D0-45D1-9990-6FCAEE7106E2}" type="parTrans" cxnId="{3A5CAF61-070F-4C9F-91EE-BB46DA745231}">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3C6E1879-077F-41C0-B12C-A92019D77F2D}" type="sibTrans" cxnId="{3A5CAF61-070F-4C9F-91EE-BB46DA745231}">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F291ABE5-AC77-4173-8A34-CCC6294C29EE}">
      <dgm:prSet phldrT="[テキスト]" custT="1"/>
      <dgm:spPr>
        <a:xfrm>
          <a:off x="1652" y="264894"/>
          <a:ext cx="1665263" cy="240537"/>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kumimoji="1" lang="en-US" altLang="ja-JP" sz="7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rPr>
            <a:t>Tokyo (Haneda) International Airport (HND)</a:t>
          </a:r>
          <a:endParaRPr kumimoji="1" lang="ja-JP" altLang="en-US" sz="7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endParaRPr>
        </a:p>
      </dgm:t>
    </dgm:pt>
    <dgm:pt modelId="{57FFCC8D-AEF9-4F0B-AFC0-634DD799D9D0}" type="parTrans" cxnId="{009184AE-A4F3-45B2-ABF4-DDB980F2C419}">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860637A1-545E-417B-B824-8FAFC29074BF}" type="sibTrans" cxnId="{009184AE-A4F3-45B2-ABF4-DDB980F2C419}">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B8ECBC4B-C970-4894-926A-7DAC1A702B01}">
      <dgm:prSet phldrT="[テキスト]" custT="1"/>
      <dgm:spPr>
        <a:xfrm>
          <a:off x="1666916" y="264894"/>
          <a:ext cx="833454" cy="240537"/>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gm:spPr>
      <dgm:t>
        <a:bodyPr anchor="ctr"/>
        <a:lstStyle/>
        <a:p>
          <a:pPr algn="ctr">
            <a:buFont typeface="Arial" panose="020B0604020202020204" pitchFamily="34" charset="0"/>
            <a:buNone/>
          </a:pPr>
          <a:r>
            <a:rPr kumimoji="1" lang="en-US" altLang="ja-JP" sz="7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rPr>
            <a:t>Approx. 60 min.</a:t>
          </a:r>
          <a:endParaRPr kumimoji="1" lang="ja-JP" altLang="en-US" sz="7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endParaRPr>
        </a:p>
      </dgm:t>
    </dgm:pt>
    <dgm:pt modelId="{EDA39E6C-CA36-4952-9A5F-F509D66DE6B8}" type="parTrans" cxnId="{9F6251DB-F223-4422-9953-1FA61CCE03E8}">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97D9D841-D252-4F66-AAA9-C0D9812B7EF6}" type="sibTrans" cxnId="{9F6251DB-F223-4422-9953-1FA61CCE03E8}">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158B3124-D20F-4AB5-A966-A1EE71DD6AD8}">
      <dgm:prSet phldrT="[テキスト]" custT="1"/>
      <dgm:spPr>
        <a:xfrm>
          <a:off x="1652" y="529486"/>
          <a:ext cx="1665263" cy="240537"/>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kumimoji="1" lang="en-US" altLang="ja-JP" sz="7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rPr>
            <a:t>Fukuoka Airport (FUK)</a:t>
          </a:r>
          <a:endParaRPr kumimoji="1" lang="ja-JP" altLang="en-US" sz="7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endParaRPr>
        </a:p>
      </dgm:t>
    </dgm:pt>
    <dgm:pt modelId="{72E9C48F-7A6A-45F7-A56E-D3B7FAF4DEC9}" type="parTrans" cxnId="{58259CA7-D32A-4D71-B62A-821C20E69AFB}">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A37A8744-FB41-40C5-B147-D49C54DA7CFA}" type="sibTrans" cxnId="{58259CA7-D32A-4D71-B62A-821C20E69AFB}">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F80C05D9-D1EC-4F45-970D-4EF95A5BC980}">
      <dgm:prSet phldrT="[テキスト]" custT="1"/>
      <dgm:spPr>
        <a:xfrm>
          <a:off x="1666916" y="529486"/>
          <a:ext cx="833454" cy="240537"/>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gm:spPr>
      <dgm:t>
        <a:bodyPr anchor="ctr"/>
        <a:lstStyle/>
        <a:p>
          <a:pPr algn="ctr">
            <a:buNone/>
          </a:pPr>
          <a:r>
            <a:rPr kumimoji="1" lang="en-US" altLang="ja-JP" sz="7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rPr>
            <a:t>Approx. 70 min.</a:t>
          </a:r>
          <a:endParaRPr kumimoji="1" lang="ja-JP" altLang="en-US" sz="7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endParaRPr>
        </a:p>
      </dgm:t>
    </dgm:pt>
    <dgm:pt modelId="{F618F076-615A-4F0C-923A-6B6CD314336D}" type="parTrans" cxnId="{ED368726-6982-44C0-AA65-3D159E337C4A}">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A34BE27B-8036-4246-9EBE-C20958F6EF5A}" type="sibTrans" cxnId="{ED368726-6982-44C0-AA65-3D159E337C4A}">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D3233B9C-4E41-4AF4-8EF8-4F3DEF2DFF6E}">
      <dgm:prSet phldrT="[テキスト]" custT="1"/>
      <dgm:spPr>
        <a:xfrm>
          <a:off x="1652" y="794077"/>
          <a:ext cx="1665263" cy="240537"/>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kumimoji="1" lang="en-US" altLang="ja-JP" sz="7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rPr>
            <a:t>New Chitose Airport (CTS)</a:t>
          </a:r>
          <a:endParaRPr kumimoji="1" lang="ja-JP" altLang="en-US" sz="7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endParaRPr>
        </a:p>
      </dgm:t>
    </dgm:pt>
    <dgm:pt modelId="{6E3CE0FC-65F0-46D9-BC15-57B9940E2B37}" type="parTrans" cxnId="{9CB07ACC-E311-4D2C-AC7A-677059FA492E}">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0129F31B-A00C-41CB-8639-5921E5267676}" type="sibTrans" cxnId="{9CB07ACC-E311-4D2C-AC7A-677059FA492E}">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99E0AC44-D3C8-463D-9D8F-4A98D46FEA3A}">
      <dgm:prSet phldrT="[テキスト]" custT="1"/>
      <dgm:spPr>
        <a:xfrm>
          <a:off x="1666916" y="794077"/>
          <a:ext cx="833454" cy="240537"/>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gm:spPr>
      <dgm:t>
        <a:bodyPr anchor="ctr"/>
        <a:lstStyle/>
        <a:p>
          <a:pPr algn="ctr">
            <a:buNone/>
          </a:pPr>
          <a:r>
            <a:rPr kumimoji="1" lang="en-US" altLang="ja-JP" sz="7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rPr>
            <a:t>Approx. 120 min.</a:t>
          </a:r>
          <a:endParaRPr kumimoji="1" lang="ja-JP" altLang="en-US" sz="7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endParaRPr>
        </a:p>
      </dgm:t>
    </dgm:pt>
    <dgm:pt modelId="{CBA58CCA-38E1-479B-803A-5C28D6741741}" type="parTrans" cxnId="{C1A1D822-0F1F-4598-88A6-62D7A72E4C8A}">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CAFCB44F-FE3F-4653-9123-F98DA68ADA3C}" type="sibTrans" cxnId="{C1A1D822-0F1F-4598-88A6-62D7A72E4C8A}">
      <dgm:prSet/>
      <dgm:spPr/>
      <dgm:t>
        <a:bodyPr/>
        <a:lstStyle/>
        <a:p>
          <a:endParaRPr kumimoji="1" lang="ja-JP" altLang="en-US">
            <a:latin typeface="Calibri Light" panose="020F0302020204030204" pitchFamily="34" charset="0"/>
            <a:cs typeface="Calibri Light" panose="020F0302020204030204" pitchFamily="34" charset="0"/>
          </a:endParaRPr>
        </a:p>
      </dgm:t>
    </dgm:pt>
    <dgm:pt modelId="{81C43067-CA67-4CF5-9197-51BDF06917EC}" type="pres">
      <dgm:prSet presAssocID="{15E69888-FABF-43B4-9C43-67A8FA4A2891}" presName="Name0" presStyleCnt="0">
        <dgm:presLayoutVars>
          <dgm:dir/>
          <dgm:animLvl val="lvl"/>
          <dgm:resizeHandles/>
        </dgm:presLayoutVars>
      </dgm:prSet>
      <dgm:spPr/>
    </dgm:pt>
    <dgm:pt modelId="{63A5C1D4-C3A2-44F3-B116-8F049E0D6D19}" type="pres">
      <dgm:prSet presAssocID="{E5C61E75-D99D-4628-A767-A486971A9F96}" presName="linNode" presStyleCnt="0"/>
      <dgm:spPr/>
    </dgm:pt>
    <dgm:pt modelId="{9053F960-ECE3-40A3-8A0D-FE6DDC408507}" type="pres">
      <dgm:prSet presAssocID="{E5C61E75-D99D-4628-A767-A486971A9F96}" presName="parentShp" presStyleLbl="node1" presStyleIdx="0" presStyleCnt="4" custScaleX="452550" custLinFactX="-28778" custLinFactY="-185300" custLinFactNeighborX="-100000" custLinFactNeighborY="-200000">
        <dgm:presLayoutVars>
          <dgm:bulletEnabled val="1"/>
        </dgm:presLayoutVars>
      </dgm:prSet>
      <dgm:spPr/>
    </dgm:pt>
    <dgm:pt modelId="{9866F153-9F29-4204-B3DC-BE71FC6A29C5}" type="pres">
      <dgm:prSet presAssocID="{E5C61E75-D99D-4628-A767-A486971A9F96}" presName="childShp" presStyleLbl="bgAccFollowNode1" presStyleIdx="0" presStyleCnt="4" custScaleX="150999">
        <dgm:presLayoutVars>
          <dgm:bulletEnabled val="1"/>
        </dgm:presLayoutVars>
      </dgm:prSet>
      <dgm:spPr/>
    </dgm:pt>
    <dgm:pt modelId="{D9C28953-7E3D-48A9-8C26-E2D1D08644F2}" type="pres">
      <dgm:prSet presAssocID="{765D2F5F-D06C-47D1-8F98-AB1220998809}" presName="spacing" presStyleCnt="0"/>
      <dgm:spPr/>
    </dgm:pt>
    <dgm:pt modelId="{A6791937-5661-42D6-B9FB-65E5EB88DEFC}" type="pres">
      <dgm:prSet presAssocID="{F291ABE5-AC77-4173-8A34-CCC6294C29EE}" presName="linNode" presStyleCnt="0"/>
      <dgm:spPr/>
    </dgm:pt>
    <dgm:pt modelId="{CC97AF8E-7E52-443C-8779-2D5C19D21509}" type="pres">
      <dgm:prSet presAssocID="{F291ABE5-AC77-4173-8A34-CCC6294C29EE}" presName="parentShp" presStyleLbl="node1" presStyleIdx="1" presStyleCnt="4" custScaleX="452550">
        <dgm:presLayoutVars>
          <dgm:bulletEnabled val="1"/>
        </dgm:presLayoutVars>
      </dgm:prSet>
      <dgm:spPr/>
    </dgm:pt>
    <dgm:pt modelId="{1C191211-466C-460F-B894-6E3FAA6CA354}" type="pres">
      <dgm:prSet presAssocID="{F291ABE5-AC77-4173-8A34-CCC6294C29EE}" presName="childShp" presStyleLbl="bgAccFollowNode1" presStyleIdx="1" presStyleCnt="4" custScaleX="150999">
        <dgm:presLayoutVars>
          <dgm:bulletEnabled val="1"/>
        </dgm:presLayoutVars>
      </dgm:prSet>
      <dgm:spPr/>
    </dgm:pt>
    <dgm:pt modelId="{B16599DB-D957-44DE-8A55-707D38345AB4}" type="pres">
      <dgm:prSet presAssocID="{860637A1-545E-417B-B824-8FAFC29074BF}" presName="spacing" presStyleCnt="0"/>
      <dgm:spPr/>
    </dgm:pt>
    <dgm:pt modelId="{0F481AAB-52DB-4FED-A8E6-E1627B48A763}" type="pres">
      <dgm:prSet presAssocID="{158B3124-D20F-4AB5-A966-A1EE71DD6AD8}" presName="linNode" presStyleCnt="0"/>
      <dgm:spPr/>
    </dgm:pt>
    <dgm:pt modelId="{3416BF52-A02C-4B25-BE9F-7F96C89AC1EA}" type="pres">
      <dgm:prSet presAssocID="{158B3124-D20F-4AB5-A966-A1EE71DD6AD8}" presName="parentShp" presStyleLbl="node1" presStyleIdx="2" presStyleCnt="4" custScaleX="452550">
        <dgm:presLayoutVars>
          <dgm:bulletEnabled val="1"/>
        </dgm:presLayoutVars>
      </dgm:prSet>
      <dgm:spPr/>
    </dgm:pt>
    <dgm:pt modelId="{EBE8037E-1CE2-447E-B9AD-F02A49374C6E}" type="pres">
      <dgm:prSet presAssocID="{158B3124-D20F-4AB5-A966-A1EE71DD6AD8}" presName="childShp" presStyleLbl="bgAccFollowNode1" presStyleIdx="2" presStyleCnt="4" custScaleX="150999">
        <dgm:presLayoutVars>
          <dgm:bulletEnabled val="1"/>
        </dgm:presLayoutVars>
      </dgm:prSet>
      <dgm:spPr/>
    </dgm:pt>
    <dgm:pt modelId="{F112BB45-F1E6-48B1-924B-C820AD1B2925}" type="pres">
      <dgm:prSet presAssocID="{A37A8744-FB41-40C5-B147-D49C54DA7CFA}" presName="spacing" presStyleCnt="0"/>
      <dgm:spPr/>
    </dgm:pt>
    <dgm:pt modelId="{316A4177-9FC3-447C-9FFD-A0DDA4B6612C}" type="pres">
      <dgm:prSet presAssocID="{D3233B9C-4E41-4AF4-8EF8-4F3DEF2DFF6E}" presName="linNode" presStyleCnt="0"/>
      <dgm:spPr/>
    </dgm:pt>
    <dgm:pt modelId="{C21F7DD8-4C69-49DC-B57D-A91F93C73B21}" type="pres">
      <dgm:prSet presAssocID="{D3233B9C-4E41-4AF4-8EF8-4F3DEF2DFF6E}" presName="parentShp" presStyleLbl="node1" presStyleIdx="3" presStyleCnt="4" custScaleX="452550">
        <dgm:presLayoutVars>
          <dgm:bulletEnabled val="1"/>
        </dgm:presLayoutVars>
      </dgm:prSet>
      <dgm:spPr/>
    </dgm:pt>
    <dgm:pt modelId="{4D0A2B6C-FF1D-43BC-A1C5-B00C3B3B8182}" type="pres">
      <dgm:prSet presAssocID="{D3233B9C-4E41-4AF4-8EF8-4F3DEF2DFF6E}" presName="childShp" presStyleLbl="bgAccFollowNode1" presStyleIdx="3" presStyleCnt="4" custScaleX="150999">
        <dgm:presLayoutVars>
          <dgm:bulletEnabled val="1"/>
        </dgm:presLayoutVars>
      </dgm:prSet>
      <dgm:spPr/>
    </dgm:pt>
  </dgm:ptLst>
  <dgm:cxnLst>
    <dgm:cxn modelId="{C5250F0D-2FCA-4D04-923A-1A3A94B7BF02}" type="presOf" srcId="{B8ECBC4B-C970-4894-926A-7DAC1A702B01}" destId="{1C191211-466C-460F-B894-6E3FAA6CA354}" srcOrd="0" destOrd="0" presId="urn:microsoft.com/office/officeart/2005/8/layout/vList6"/>
    <dgm:cxn modelId="{9DFD5E0F-057C-4AFD-9AA2-006F7FA2AAEA}" type="presOf" srcId="{99E0AC44-D3C8-463D-9D8F-4A98D46FEA3A}" destId="{4D0A2B6C-FF1D-43BC-A1C5-B00C3B3B8182}" srcOrd="0" destOrd="0" presId="urn:microsoft.com/office/officeart/2005/8/layout/vList6"/>
    <dgm:cxn modelId="{C1A1D822-0F1F-4598-88A6-62D7A72E4C8A}" srcId="{D3233B9C-4E41-4AF4-8EF8-4F3DEF2DFF6E}" destId="{99E0AC44-D3C8-463D-9D8F-4A98D46FEA3A}" srcOrd="0" destOrd="0" parTransId="{CBA58CCA-38E1-479B-803A-5C28D6741741}" sibTransId="{CAFCB44F-FE3F-4653-9123-F98DA68ADA3C}"/>
    <dgm:cxn modelId="{ED368726-6982-44C0-AA65-3D159E337C4A}" srcId="{158B3124-D20F-4AB5-A966-A1EE71DD6AD8}" destId="{F80C05D9-D1EC-4F45-970D-4EF95A5BC980}" srcOrd="0" destOrd="0" parTransId="{F618F076-615A-4F0C-923A-6B6CD314336D}" sibTransId="{A34BE27B-8036-4246-9EBE-C20958F6EF5A}"/>
    <dgm:cxn modelId="{3A5CAF61-070F-4C9F-91EE-BB46DA745231}" srcId="{E5C61E75-D99D-4628-A767-A486971A9F96}" destId="{0690C733-8AE5-44C8-A250-99F1760F7888}" srcOrd="0" destOrd="0" parTransId="{66710C41-31D0-45D1-9990-6FCAEE7106E2}" sibTransId="{3C6E1879-077F-41C0-B12C-A92019D77F2D}"/>
    <dgm:cxn modelId="{A12A5965-FBA3-40FE-AC29-F0D6D263AE5F}" type="presOf" srcId="{F291ABE5-AC77-4173-8A34-CCC6294C29EE}" destId="{CC97AF8E-7E52-443C-8779-2D5C19D21509}" srcOrd="0" destOrd="0" presId="urn:microsoft.com/office/officeart/2005/8/layout/vList6"/>
    <dgm:cxn modelId="{BAFD4D85-9ED5-4D2E-9B88-EADEAE1EC136}" type="presOf" srcId="{D3233B9C-4E41-4AF4-8EF8-4F3DEF2DFF6E}" destId="{C21F7DD8-4C69-49DC-B57D-A91F93C73B21}" srcOrd="0" destOrd="0" presId="urn:microsoft.com/office/officeart/2005/8/layout/vList6"/>
    <dgm:cxn modelId="{D7605E8E-D6B1-4711-9346-3EBA82C97939}" type="presOf" srcId="{158B3124-D20F-4AB5-A966-A1EE71DD6AD8}" destId="{3416BF52-A02C-4B25-BE9F-7F96C89AC1EA}" srcOrd="0" destOrd="0" presId="urn:microsoft.com/office/officeart/2005/8/layout/vList6"/>
    <dgm:cxn modelId="{58259CA7-D32A-4D71-B62A-821C20E69AFB}" srcId="{15E69888-FABF-43B4-9C43-67A8FA4A2891}" destId="{158B3124-D20F-4AB5-A966-A1EE71DD6AD8}" srcOrd="2" destOrd="0" parTransId="{72E9C48F-7A6A-45F7-A56E-D3B7FAF4DEC9}" sibTransId="{A37A8744-FB41-40C5-B147-D49C54DA7CFA}"/>
    <dgm:cxn modelId="{009184AE-A4F3-45B2-ABF4-DDB980F2C419}" srcId="{15E69888-FABF-43B4-9C43-67A8FA4A2891}" destId="{F291ABE5-AC77-4173-8A34-CCC6294C29EE}" srcOrd="1" destOrd="0" parTransId="{57FFCC8D-AEF9-4F0B-AFC0-634DD799D9D0}" sibTransId="{860637A1-545E-417B-B824-8FAFC29074BF}"/>
    <dgm:cxn modelId="{E15E0BC2-464C-4534-93B4-E8950BA29B88}" type="presOf" srcId="{0690C733-8AE5-44C8-A250-99F1760F7888}" destId="{9866F153-9F29-4204-B3DC-BE71FC6A29C5}" srcOrd="0" destOrd="0" presId="urn:microsoft.com/office/officeart/2005/8/layout/vList6"/>
    <dgm:cxn modelId="{9CB07ACC-E311-4D2C-AC7A-677059FA492E}" srcId="{15E69888-FABF-43B4-9C43-67A8FA4A2891}" destId="{D3233B9C-4E41-4AF4-8EF8-4F3DEF2DFF6E}" srcOrd="3" destOrd="0" parTransId="{6E3CE0FC-65F0-46D9-BC15-57B9940E2B37}" sibTransId="{0129F31B-A00C-41CB-8639-5921E5267676}"/>
    <dgm:cxn modelId="{9F6251DB-F223-4422-9953-1FA61CCE03E8}" srcId="{F291ABE5-AC77-4173-8A34-CCC6294C29EE}" destId="{B8ECBC4B-C970-4894-926A-7DAC1A702B01}" srcOrd="0" destOrd="0" parTransId="{EDA39E6C-CA36-4952-9A5F-F509D66DE6B8}" sibTransId="{97D9D841-D252-4F66-AAA9-C0D9812B7EF6}"/>
    <dgm:cxn modelId="{F052B9DB-20E3-410F-B2C9-87A60B512785}" srcId="{15E69888-FABF-43B4-9C43-67A8FA4A2891}" destId="{E5C61E75-D99D-4628-A767-A486971A9F96}" srcOrd="0" destOrd="0" parTransId="{766B54EE-982B-45F9-9F46-E551BB7C66C1}" sibTransId="{765D2F5F-D06C-47D1-8F98-AB1220998809}"/>
    <dgm:cxn modelId="{F248A8E1-A1CE-4C1C-BFC7-6F61ACEFB902}" type="presOf" srcId="{E5C61E75-D99D-4628-A767-A486971A9F96}" destId="{9053F960-ECE3-40A3-8A0D-FE6DDC408507}" srcOrd="0" destOrd="0" presId="urn:microsoft.com/office/officeart/2005/8/layout/vList6"/>
    <dgm:cxn modelId="{4A6E16E9-59D7-4B5C-85D7-39F91FAD143A}" type="presOf" srcId="{F80C05D9-D1EC-4F45-970D-4EF95A5BC980}" destId="{EBE8037E-1CE2-447E-B9AD-F02A49374C6E}" srcOrd="0" destOrd="0" presId="urn:microsoft.com/office/officeart/2005/8/layout/vList6"/>
    <dgm:cxn modelId="{A6F95DF7-0734-45C8-B413-B6171A27CFCE}" type="presOf" srcId="{15E69888-FABF-43B4-9C43-67A8FA4A2891}" destId="{81C43067-CA67-4CF5-9197-51BDF06917EC}" srcOrd="0" destOrd="0" presId="urn:microsoft.com/office/officeart/2005/8/layout/vList6"/>
    <dgm:cxn modelId="{B51C9784-9E18-45D3-84E8-9306D55FA053}" type="presParOf" srcId="{81C43067-CA67-4CF5-9197-51BDF06917EC}" destId="{63A5C1D4-C3A2-44F3-B116-8F049E0D6D19}" srcOrd="0" destOrd="0" presId="urn:microsoft.com/office/officeart/2005/8/layout/vList6"/>
    <dgm:cxn modelId="{24E7ACBD-8B52-437A-B305-CCA38B1C3DA8}" type="presParOf" srcId="{63A5C1D4-C3A2-44F3-B116-8F049E0D6D19}" destId="{9053F960-ECE3-40A3-8A0D-FE6DDC408507}" srcOrd="0" destOrd="0" presId="urn:microsoft.com/office/officeart/2005/8/layout/vList6"/>
    <dgm:cxn modelId="{93BCE762-F990-4B9D-9FB4-24E76B4FE71A}" type="presParOf" srcId="{63A5C1D4-C3A2-44F3-B116-8F049E0D6D19}" destId="{9866F153-9F29-4204-B3DC-BE71FC6A29C5}" srcOrd="1" destOrd="0" presId="urn:microsoft.com/office/officeart/2005/8/layout/vList6"/>
    <dgm:cxn modelId="{124B2AE0-7941-4E36-A753-088A74A6F452}" type="presParOf" srcId="{81C43067-CA67-4CF5-9197-51BDF06917EC}" destId="{D9C28953-7E3D-48A9-8C26-E2D1D08644F2}" srcOrd="1" destOrd="0" presId="urn:microsoft.com/office/officeart/2005/8/layout/vList6"/>
    <dgm:cxn modelId="{08ABE137-1A75-4878-BE4B-334947BB2328}" type="presParOf" srcId="{81C43067-CA67-4CF5-9197-51BDF06917EC}" destId="{A6791937-5661-42D6-B9FB-65E5EB88DEFC}" srcOrd="2" destOrd="0" presId="urn:microsoft.com/office/officeart/2005/8/layout/vList6"/>
    <dgm:cxn modelId="{AC6CFB55-60F9-438E-A0C9-F3FCB06314FE}" type="presParOf" srcId="{A6791937-5661-42D6-B9FB-65E5EB88DEFC}" destId="{CC97AF8E-7E52-443C-8779-2D5C19D21509}" srcOrd="0" destOrd="0" presId="urn:microsoft.com/office/officeart/2005/8/layout/vList6"/>
    <dgm:cxn modelId="{5C1FD0D5-8384-4BCF-B75C-E771D2EB1328}" type="presParOf" srcId="{A6791937-5661-42D6-B9FB-65E5EB88DEFC}" destId="{1C191211-466C-460F-B894-6E3FAA6CA354}" srcOrd="1" destOrd="0" presId="urn:microsoft.com/office/officeart/2005/8/layout/vList6"/>
    <dgm:cxn modelId="{9F2D1677-57BF-4683-A059-75CAB4BC9BBA}" type="presParOf" srcId="{81C43067-CA67-4CF5-9197-51BDF06917EC}" destId="{B16599DB-D957-44DE-8A55-707D38345AB4}" srcOrd="3" destOrd="0" presId="urn:microsoft.com/office/officeart/2005/8/layout/vList6"/>
    <dgm:cxn modelId="{8CB633B4-FE06-42AE-ACA3-B70BD4030377}" type="presParOf" srcId="{81C43067-CA67-4CF5-9197-51BDF06917EC}" destId="{0F481AAB-52DB-4FED-A8E6-E1627B48A763}" srcOrd="4" destOrd="0" presId="urn:microsoft.com/office/officeart/2005/8/layout/vList6"/>
    <dgm:cxn modelId="{D7CFCBB1-5A23-4C44-8BB6-94F4C7F3C4BA}" type="presParOf" srcId="{0F481AAB-52DB-4FED-A8E6-E1627B48A763}" destId="{3416BF52-A02C-4B25-BE9F-7F96C89AC1EA}" srcOrd="0" destOrd="0" presId="urn:microsoft.com/office/officeart/2005/8/layout/vList6"/>
    <dgm:cxn modelId="{E628B345-845D-4C87-B69E-F0FBFBF83320}" type="presParOf" srcId="{0F481AAB-52DB-4FED-A8E6-E1627B48A763}" destId="{EBE8037E-1CE2-447E-B9AD-F02A49374C6E}" srcOrd="1" destOrd="0" presId="urn:microsoft.com/office/officeart/2005/8/layout/vList6"/>
    <dgm:cxn modelId="{D6F83F07-1BCF-4255-8F6C-02A2B6FB0338}" type="presParOf" srcId="{81C43067-CA67-4CF5-9197-51BDF06917EC}" destId="{F112BB45-F1E6-48B1-924B-C820AD1B2925}" srcOrd="5" destOrd="0" presId="urn:microsoft.com/office/officeart/2005/8/layout/vList6"/>
    <dgm:cxn modelId="{3096E855-A07E-4ACA-B80A-A2DA5A2EF3AC}" type="presParOf" srcId="{81C43067-CA67-4CF5-9197-51BDF06917EC}" destId="{316A4177-9FC3-447C-9FFD-A0DDA4B6612C}" srcOrd="6" destOrd="0" presId="urn:microsoft.com/office/officeart/2005/8/layout/vList6"/>
    <dgm:cxn modelId="{F3F8EE5E-003F-49EA-8E75-7C2F11CB8ECB}" type="presParOf" srcId="{316A4177-9FC3-447C-9FFD-A0DDA4B6612C}" destId="{C21F7DD8-4C69-49DC-B57D-A91F93C73B21}" srcOrd="0" destOrd="0" presId="urn:microsoft.com/office/officeart/2005/8/layout/vList6"/>
    <dgm:cxn modelId="{0239E954-0B94-4177-9A01-1BFFDDAC97F8}" type="presParOf" srcId="{316A4177-9FC3-447C-9FFD-A0DDA4B6612C}" destId="{4D0A2B6C-FF1D-43BC-A1C5-B00C3B3B8182}"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E69888-FABF-43B4-9C43-67A8FA4A2891}" type="doc">
      <dgm:prSet loTypeId="urn:microsoft.com/office/officeart/2005/8/layout/vList6" loCatId="process" qsTypeId="urn:microsoft.com/office/officeart/2005/8/quickstyle/simple1" qsCatId="simple" csTypeId="urn:microsoft.com/office/officeart/2005/8/colors/accent4_2" csCatId="accent4" phldr="1"/>
      <dgm:spPr/>
      <dgm:t>
        <a:bodyPr/>
        <a:lstStyle/>
        <a:p>
          <a:endParaRPr kumimoji="1" lang="ja-JP" altLang="en-US"/>
        </a:p>
      </dgm:t>
    </dgm:pt>
    <dgm:pt modelId="{E5C61E75-D99D-4628-A767-A486971A9F96}">
      <dgm:prSet phldrT="[テキスト]" custT="1"/>
      <dgm:spPr>
        <a:xfrm>
          <a:off x="0" y="0"/>
          <a:ext cx="751327" cy="1034919"/>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kumimoji="1" lang="en-US" altLang="ja-JP" sz="700" dirty="0">
              <a:solidFill>
                <a:sysClr val="window" lastClr="FFFFFF"/>
              </a:solidFill>
              <a:latin typeface="Calibri"/>
              <a:ea typeface="ＭＳ Ｐゴシック" panose="020B0600070205080204" pitchFamily="50" charset="-128"/>
              <a:cs typeface="+mn-cs"/>
            </a:rPr>
            <a:t>Osaka International (</a:t>
          </a:r>
          <a:r>
            <a:rPr kumimoji="1" lang="en-US" altLang="ja-JP" sz="700" dirty="0" err="1">
              <a:solidFill>
                <a:sysClr val="window" lastClr="FFFFFF"/>
              </a:solidFill>
              <a:latin typeface="Calibri"/>
              <a:ea typeface="ＭＳ Ｐゴシック" panose="020B0600070205080204" pitchFamily="50" charset="-128"/>
              <a:cs typeface="+mn-cs"/>
            </a:rPr>
            <a:t>Itami</a:t>
          </a:r>
          <a:r>
            <a:rPr kumimoji="1" lang="en-US" altLang="ja-JP" sz="700" dirty="0">
              <a:solidFill>
                <a:sysClr val="window" lastClr="FFFFFF"/>
              </a:solidFill>
              <a:latin typeface="Calibri"/>
              <a:ea typeface="ＭＳ Ｐゴシック" panose="020B0600070205080204" pitchFamily="50" charset="-128"/>
              <a:cs typeface="+mn-cs"/>
            </a:rPr>
            <a:t>) Airport (ITM)</a:t>
          </a:r>
          <a:endParaRPr kumimoji="1" lang="ja-JP" altLang="en-US" sz="700" dirty="0">
            <a:solidFill>
              <a:sysClr val="window" lastClr="FFFFFF"/>
            </a:solidFill>
            <a:latin typeface="Calibri"/>
            <a:ea typeface="ＭＳ Ｐゴシック" panose="020B0600070205080204" pitchFamily="50" charset="-128"/>
            <a:cs typeface="+mn-cs"/>
          </a:endParaRPr>
        </a:p>
      </dgm:t>
    </dgm:pt>
    <dgm:pt modelId="{766B54EE-982B-45F9-9F46-E551BB7C66C1}" type="parTrans" cxnId="{F052B9DB-20E3-410F-B2C9-87A60B512785}">
      <dgm:prSet/>
      <dgm:spPr/>
      <dgm:t>
        <a:bodyPr/>
        <a:lstStyle/>
        <a:p>
          <a:endParaRPr kumimoji="1" lang="ja-JP" altLang="en-US"/>
        </a:p>
      </dgm:t>
    </dgm:pt>
    <dgm:pt modelId="{765D2F5F-D06C-47D1-8F98-AB1220998809}" type="sibTrans" cxnId="{F052B9DB-20E3-410F-B2C9-87A60B512785}">
      <dgm:prSet/>
      <dgm:spPr/>
      <dgm:t>
        <a:bodyPr/>
        <a:lstStyle/>
        <a:p>
          <a:endParaRPr kumimoji="1" lang="ja-JP" altLang="en-US"/>
        </a:p>
      </dgm:t>
    </dgm:pt>
    <dgm:pt modelId="{0690C733-8AE5-44C8-A250-99F1760F7888}">
      <dgm:prSet phldrT="[テキスト]" custT="1"/>
      <dgm:spPr>
        <a:xfrm>
          <a:off x="751525" y="0"/>
          <a:ext cx="1246243" cy="1034919"/>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gm:spPr>
      <dgm:t>
        <a:bodyPr anchor="ctr"/>
        <a:lstStyle/>
        <a:p>
          <a:pPr algn="ctr">
            <a:buFont typeface="Arial" panose="020B0604020202020204" pitchFamily="34" charset="0"/>
            <a:buChar char="•"/>
          </a:pPr>
          <a:r>
            <a:rPr kumimoji="1" lang="en-US" altLang="ja-JP" sz="700" dirty="0">
              <a:solidFill>
                <a:sysClr val="windowText" lastClr="000000">
                  <a:hueOff val="0"/>
                  <a:satOff val="0"/>
                  <a:lumOff val="0"/>
                  <a:alphaOff val="0"/>
                </a:sysClr>
              </a:solidFill>
              <a:latin typeface="Calibri"/>
              <a:ea typeface="ＭＳ Ｐゴシック" panose="020B0600070205080204" pitchFamily="50" charset="-128"/>
              <a:cs typeface="+mn-cs"/>
            </a:rPr>
            <a:t>Approx. 50 min. by highway bus</a:t>
          </a:r>
          <a:endParaRPr kumimoji="1" lang="ja-JP" altLang="en-US" sz="700" dirty="0">
            <a:solidFill>
              <a:sysClr val="windowText" lastClr="000000">
                <a:hueOff val="0"/>
                <a:satOff val="0"/>
                <a:lumOff val="0"/>
                <a:alphaOff val="0"/>
              </a:sysClr>
            </a:solidFill>
            <a:latin typeface="Calibri"/>
            <a:ea typeface="ＭＳ Ｐゴシック" panose="020B0600070205080204" pitchFamily="50" charset="-128"/>
            <a:cs typeface="+mn-cs"/>
          </a:endParaRPr>
        </a:p>
      </dgm:t>
    </dgm:pt>
    <dgm:pt modelId="{66710C41-31D0-45D1-9990-6FCAEE7106E2}" type="parTrans" cxnId="{3A5CAF61-070F-4C9F-91EE-BB46DA745231}">
      <dgm:prSet/>
      <dgm:spPr/>
      <dgm:t>
        <a:bodyPr/>
        <a:lstStyle/>
        <a:p>
          <a:endParaRPr kumimoji="1" lang="ja-JP" altLang="en-US"/>
        </a:p>
      </dgm:t>
    </dgm:pt>
    <dgm:pt modelId="{3C6E1879-077F-41C0-B12C-A92019D77F2D}" type="sibTrans" cxnId="{3A5CAF61-070F-4C9F-91EE-BB46DA745231}">
      <dgm:prSet/>
      <dgm:spPr/>
      <dgm:t>
        <a:bodyPr/>
        <a:lstStyle/>
        <a:p>
          <a:endParaRPr kumimoji="1" lang="ja-JP" altLang="en-US"/>
        </a:p>
      </dgm:t>
    </dgm:pt>
    <dgm:pt modelId="{16E76C66-91F5-4E29-AF6F-F4DB9AC60D5D}">
      <dgm:prSet phldrT="[テキスト]" custT="1"/>
      <dgm:spPr>
        <a:xfrm>
          <a:off x="751525" y="0"/>
          <a:ext cx="1246243" cy="1034919"/>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ln>
        <a:effectLst/>
      </dgm:spPr>
      <dgm:t>
        <a:bodyPr anchor="ctr"/>
        <a:lstStyle/>
        <a:p>
          <a:pPr algn="ctr">
            <a:buFont typeface="Arial" panose="020B0604020202020204" pitchFamily="34" charset="0"/>
            <a:buChar char="•"/>
          </a:pPr>
          <a:r>
            <a:rPr kumimoji="1" lang="en-US" altLang="ja-JP" sz="700" dirty="0">
              <a:solidFill>
                <a:sysClr val="windowText" lastClr="000000">
                  <a:hueOff val="0"/>
                  <a:satOff val="0"/>
                  <a:lumOff val="0"/>
                  <a:alphaOff val="0"/>
                </a:sysClr>
              </a:solidFill>
              <a:latin typeface="Calibri"/>
              <a:ea typeface="ＭＳ Ｐゴシック" panose="020B0600070205080204" pitchFamily="50" charset="-128"/>
              <a:cs typeface="+mn-cs"/>
            </a:rPr>
            <a:t>Approx. 70 min. by train</a:t>
          </a:r>
          <a:endParaRPr kumimoji="1" lang="ja-JP" altLang="en-US" sz="700" dirty="0">
            <a:solidFill>
              <a:sysClr val="windowText" lastClr="000000">
                <a:hueOff val="0"/>
                <a:satOff val="0"/>
                <a:lumOff val="0"/>
                <a:alphaOff val="0"/>
              </a:sysClr>
            </a:solidFill>
            <a:latin typeface="Calibri"/>
            <a:ea typeface="ＭＳ Ｐゴシック" panose="020B0600070205080204" pitchFamily="50" charset="-128"/>
            <a:cs typeface="+mn-cs"/>
          </a:endParaRPr>
        </a:p>
      </dgm:t>
    </dgm:pt>
    <dgm:pt modelId="{54567093-3169-4802-B65D-82491BFFC7D8}" type="parTrans" cxnId="{073A7723-22BB-46E5-8110-71AB7722C29E}">
      <dgm:prSet/>
      <dgm:spPr/>
      <dgm:t>
        <a:bodyPr/>
        <a:lstStyle/>
        <a:p>
          <a:endParaRPr kumimoji="1" lang="ja-JP" altLang="en-US"/>
        </a:p>
      </dgm:t>
    </dgm:pt>
    <dgm:pt modelId="{936CCBF0-0585-45B7-B670-987028FA3A8B}" type="sibTrans" cxnId="{073A7723-22BB-46E5-8110-71AB7722C29E}">
      <dgm:prSet/>
      <dgm:spPr/>
      <dgm:t>
        <a:bodyPr/>
        <a:lstStyle/>
        <a:p>
          <a:endParaRPr kumimoji="1" lang="ja-JP" altLang="en-US"/>
        </a:p>
      </dgm:t>
    </dgm:pt>
    <dgm:pt modelId="{81C43067-CA67-4CF5-9197-51BDF06917EC}" type="pres">
      <dgm:prSet presAssocID="{15E69888-FABF-43B4-9C43-67A8FA4A2891}" presName="Name0" presStyleCnt="0">
        <dgm:presLayoutVars>
          <dgm:dir/>
          <dgm:animLvl val="lvl"/>
          <dgm:resizeHandles/>
        </dgm:presLayoutVars>
      </dgm:prSet>
      <dgm:spPr/>
    </dgm:pt>
    <dgm:pt modelId="{63A5C1D4-C3A2-44F3-B116-8F049E0D6D19}" type="pres">
      <dgm:prSet presAssocID="{E5C61E75-D99D-4628-A767-A486971A9F96}" presName="linNode" presStyleCnt="0"/>
      <dgm:spPr/>
    </dgm:pt>
    <dgm:pt modelId="{9053F960-ECE3-40A3-8A0D-FE6DDC408507}" type="pres">
      <dgm:prSet presAssocID="{E5C61E75-D99D-4628-A767-A486971A9F96}" presName="parentShp" presStyleLbl="node1" presStyleIdx="0" presStyleCnt="1" custScaleX="136550" custLinFactX="-28778" custLinFactY="-185300" custLinFactNeighborX="-100000" custLinFactNeighborY="-200000">
        <dgm:presLayoutVars>
          <dgm:bulletEnabled val="1"/>
        </dgm:presLayoutVars>
      </dgm:prSet>
      <dgm:spPr/>
    </dgm:pt>
    <dgm:pt modelId="{9866F153-9F29-4204-B3DC-BE71FC6A29C5}" type="pres">
      <dgm:prSet presAssocID="{E5C61E75-D99D-4628-A767-A486971A9F96}" presName="childShp" presStyleLbl="bgAccFollowNode1" presStyleIdx="0" presStyleCnt="1" custScaleX="150999">
        <dgm:presLayoutVars>
          <dgm:bulletEnabled val="1"/>
        </dgm:presLayoutVars>
      </dgm:prSet>
      <dgm:spPr/>
    </dgm:pt>
  </dgm:ptLst>
  <dgm:cxnLst>
    <dgm:cxn modelId="{073A7723-22BB-46E5-8110-71AB7722C29E}" srcId="{E5C61E75-D99D-4628-A767-A486971A9F96}" destId="{16E76C66-91F5-4E29-AF6F-F4DB9AC60D5D}" srcOrd="1" destOrd="0" parTransId="{54567093-3169-4802-B65D-82491BFFC7D8}" sibTransId="{936CCBF0-0585-45B7-B670-987028FA3A8B}"/>
    <dgm:cxn modelId="{3A5CAF61-070F-4C9F-91EE-BB46DA745231}" srcId="{E5C61E75-D99D-4628-A767-A486971A9F96}" destId="{0690C733-8AE5-44C8-A250-99F1760F7888}" srcOrd="0" destOrd="0" parTransId="{66710C41-31D0-45D1-9990-6FCAEE7106E2}" sibTransId="{3C6E1879-077F-41C0-B12C-A92019D77F2D}"/>
    <dgm:cxn modelId="{A3F8DE43-E0AC-4F19-8952-B7EFE89AAD4D}" type="presOf" srcId="{16E76C66-91F5-4E29-AF6F-F4DB9AC60D5D}" destId="{9866F153-9F29-4204-B3DC-BE71FC6A29C5}" srcOrd="0" destOrd="1" presId="urn:microsoft.com/office/officeart/2005/8/layout/vList6"/>
    <dgm:cxn modelId="{E15E0BC2-464C-4534-93B4-E8950BA29B88}" type="presOf" srcId="{0690C733-8AE5-44C8-A250-99F1760F7888}" destId="{9866F153-9F29-4204-B3DC-BE71FC6A29C5}" srcOrd="0" destOrd="0" presId="urn:microsoft.com/office/officeart/2005/8/layout/vList6"/>
    <dgm:cxn modelId="{F052B9DB-20E3-410F-B2C9-87A60B512785}" srcId="{15E69888-FABF-43B4-9C43-67A8FA4A2891}" destId="{E5C61E75-D99D-4628-A767-A486971A9F96}" srcOrd="0" destOrd="0" parTransId="{766B54EE-982B-45F9-9F46-E551BB7C66C1}" sibTransId="{765D2F5F-D06C-47D1-8F98-AB1220998809}"/>
    <dgm:cxn modelId="{F248A8E1-A1CE-4C1C-BFC7-6F61ACEFB902}" type="presOf" srcId="{E5C61E75-D99D-4628-A767-A486971A9F96}" destId="{9053F960-ECE3-40A3-8A0D-FE6DDC408507}" srcOrd="0" destOrd="0" presId="urn:microsoft.com/office/officeart/2005/8/layout/vList6"/>
    <dgm:cxn modelId="{A6F95DF7-0734-45C8-B413-B6171A27CFCE}" type="presOf" srcId="{15E69888-FABF-43B4-9C43-67A8FA4A2891}" destId="{81C43067-CA67-4CF5-9197-51BDF06917EC}" srcOrd="0" destOrd="0" presId="urn:microsoft.com/office/officeart/2005/8/layout/vList6"/>
    <dgm:cxn modelId="{B51C9784-9E18-45D3-84E8-9306D55FA053}" type="presParOf" srcId="{81C43067-CA67-4CF5-9197-51BDF06917EC}" destId="{63A5C1D4-C3A2-44F3-B116-8F049E0D6D19}" srcOrd="0" destOrd="0" presId="urn:microsoft.com/office/officeart/2005/8/layout/vList6"/>
    <dgm:cxn modelId="{24E7ACBD-8B52-437A-B305-CCA38B1C3DA8}" type="presParOf" srcId="{63A5C1D4-C3A2-44F3-B116-8F049E0D6D19}" destId="{9053F960-ECE3-40A3-8A0D-FE6DDC408507}" srcOrd="0" destOrd="0" presId="urn:microsoft.com/office/officeart/2005/8/layout/vList6"/>
    <dgm:cxn modelId="{93BCE762-F990-4B9D-9FB4-24E76B4FE71A}" type="presParOf" srcId="{63A5C1D4-C3A2-44F3-B116-8F049E0D6D19}" destId="{9866F153-9F29-4204-B3DC-BE71FC6A29C5}" srcOrd="1" destOrd="0" presId="urn:microsoft.com/office/officeart/2005/8/layout/vList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6F153-9F29-4204-B3DC-BE71FC6A29C5}">
      <dsp:nvSpPr>
        <dsp:cNvPr id="0" name=""/>
        <dsp:cNvSpPr/>
      </dsp:nvSpPr>
      <dsp:spPr>
        <a:xfrm>
          <a:off x="1667197" y="401"/>
          <a:ext cx="833594" cy="318834"/>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ctr" anchorCtr="0">
          <a:noAutofit/>
        </a:bodyPr>
        <a:lstStyle/>
        <a:p>
          <a:pPr marL="57150" lvl="1" indent="-57150" algn="ctr" defTabSz="311150">
            <a:lnSpc>
              <a:spcPct val="90000"/>
            </a:lnSpc>
            <a:spcBef>
              <a:spcPct val="0"/>
            </a:spcBef>
            <a:spcAft>
              <a:spcPct val="15000"/>
            </a:spcAft>
            <a:buNone/>
          </a:pPr>
          <a:r>
            <a:rPr kumimoji="1" lang="en-US" altLang="ja-JP" sz="700" kern="12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rPr>
            <a:t>Approx. 80 min.</a:t>
          </a:r>
          <a:endParaRPr kumimoji="1" lang="ja-JP" altLang="en-US" sz="700" kern="12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endParaRPr>
        </a:p>
      </dsp:txBody>
      <dsp:txXfrm>
        <a:off x="1667197" y="40255"/>
        <a:ext cx="714031" cy="239126"/>
      </dsp:txXfrm>
    </dsp:sp>
    <dsp:sp modelId="{9053F960-ECE3-40A3-8A0D-FE6DDC408507}">
      <dsp:nvSpPr>
        <dsp:cNvPr id="0" name=""/>
        <dsp:cNvSpPr/>
      </dsp:nvSpPr>
      <dsp:spPr>
        <a:xfrm>
          <a:off x="0" y="0"/>
          <a:ext cx="1665544" cy="318834"/>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rPr>
            <a:t>Narita International Airport (NRT)</a:t>
          </a:r>
          <a:endParaRPr kumimoji="1" lang="ja-JP" altLang="en-US" sz="700" kern="12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endParaRPr>
        </a:p>
      </dsp:txBody>
      <dsp:txXfrm>
        <a:off x="15564" y="15564"/>
        <a:ext cx="1634416" cy="287706"/>
      </dsp:txXfrm>
    </dsp:sp>
    <dsp:sp modelId="{1C191211-466C-460F-B894-6E3FAA6CA354}">
      <dsp:nvSpPr>
        <dsp:cNvPr id="0" name=""/>
        <dsp:cNvSpPr/>
      </dsp:nvSpPr>
      <dsp:spPr>
        <a:xfrm>
          <a:off x="1667197" y="351119"/>
          <a:ext cx="833594" cy="318834"/>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ctr" anchorCtr="0">
          <a:noAutofit/>
        </a:bodyPr>
        <a:lstStyle/>
        <a:p>
          <a:pPr marL="57150" lvl="1" indent="-57150" algn="ctr" defTabSz="311150">
            <a:lnSpc>
              <a:spcPct val="90000"/>
            </a:lnSpc>
            <a:spcBef>
              <a:spcPct val="0"/>
            </a:spcBef>
            <a:spcAft>
              <a:spcPct val="15000"/>
            </a:spcAft>
            <a:buFont typeface="Arial" panose="020B0604020202020204" pitchFamily="34" charset="0"/>
            <a:buNone/>
          </a:pPr>
          <a:r>
            <a:rPr kumimoji="1" lang="en-US" altLang="ja-JP" sz="700" kern="12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rPr>
            <a:t>Approx. 60 min.</a:t>
          </a:r>
          <a:endParaRPr kumimoji="1" lang="ja-JP" altLang="en-US" sz="700" kern="12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endParaRPr>
        </a:p>
      </dsp:txBody>
      <dsp:txXfrm>
        <a:off x="1667197" y="390973"/>
        <a:ext cx="714031" cy="239126"/>
      </dsp:txXfrm>
    </dsp:sp>
    <dsp:sp modelId="{CC97AF8E-7E52-443C-8779-2D5C19D21509}">
      <dsp:nvSpPr>
        <dsp:cNvPr id="0" name=""/>
        <dsp:cNvSpPr/>
      </dsp:nvSpPr>
      <dsp:spPr>
        <a:xfrm>
          <a:off x="1653" y="351119"/>
          <a:ext cx="1665544" cy="318834"/>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rPr>
            <a:t>Tokyo (Haneda) International Airport (HND)</a:t>
          </a:r>
          <a:endParaRPr kumimoji="1" lang="ja-JP" altLang="en-US" sz="700" kern="12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endParaRPr>
        </a:p>
      </dsp:txBody>
      <dsp:txXfrm>
        <a:off x="17217" y="366683"/>
        <a:ext cx="1634416" cy="287706"/>
      </dsp:txXfrm>
    </dsp:sp>
    <dsp:sp modelId="{EBE8037E-1CE2-447E-B9AD-F02A49374C6E}">
      <dsp:nvSpPr>
        <dsp:cNvPr id="0" name=""/>
        <dsp:cNvSpPr/>
      </dsp:nvSpPr>
      <dsp:spPr>
        <a:xfrm>
          <a:off x="1667197" y="701836"/>
          <a:ext cx="833594" cy="318834"/>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ctr" anchorCtr="0">
          <a:noAutofit/>
        </a:bodyPr>
        <a:lstStyle/>
        <a:p>
          <a:pPr marL="57150" lvl="1" indent="-57150" algn="ctr" defTabSz="311150">
            <a:lnSpc>
              <a:spcPct val="90000"/>
            </a:lnSpc>
            <a:spcBef>
              <a:spcPct val="0"/>
            </a:spcBef>
            <a:spcAft>
              <a:spcPct val="15000"/>
            </a:spcAft>
            <a:buNone/>
          </a:pPr>
          <a:r>
            <a:rPr kumimoji="1" lang="en-US" altLang="ja-JP" sz="700" kern="12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rPr>
            <a:t>Approx. 70 min.</a:t>
          </a:r>
          <a:endParaRPr kumimoji="1" lang="ja-JP" altLang="en-US" sz="700" kern="12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endParaRPr>
        </a:p>
      </dsp:txBody>
      <dsp:txXfrm>
        <a:off x="1667197" y="741690"/>
        <a:ext cx="714031" cy="239126"/>
      </dsp:txXfrm>
    </dsp:sp>
    <dsp:sp modelId="{3416BF52-A02C-4B25-BE9F-7F96C89AC1EA}">
      <dsp:nvSpPr>
        <dsp:cNvPr id="0" name=""/>
        <dsp:cNvSpPr/>
      </dsp:nvSpPr>
      <dsp:spPr>
        <a:xfrm>
          <a:off x="1653" y="701836"/>
          <a:ext cx="1665544" cy="318834"/>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rPr>
            <a:t>Fukuoka Airport (FUK)</a:t>
          </a:r>
          <a:endParaRPr kumimoji="1" lang="ja-JP" altLang="en-US" sz="700" kern="12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endParaRPr>
        </a:p>
      </dsp:txBody>
      <dsp:txXfrm>
        <a:off x="17217" y="717400"/>
        <a:ext cx="1634416" cy="287706"/>
      </dsp:txXfrm>
    </dsp:sp>
    <dsp:sp modelId="{4D0A2B6C-FF1D-43BC-A1C5-B00C3B3B8182}">
      <dsp:nvSpPr>
        <dsp:cNvPr id="0" name=""/>
        <dsp:cNvSpPr/>
      </dsp:nvSpPr>
      <dsp:spPr>
        <a:xfrm>
          <a:off x="1667197" y="1052554"/>
          <a:ext cx="833594" cy="318834"/>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ctr" anchorCtr="0">
          <a:noAutofit/>
        </a:bodyPr>
        <a:lstStyle/>
        <a:p>
          <a:pPr marL="57150" lvl="1" indent="-57150" algn="ctr" defTabSz="311150">
            <a:lnSpc>
              <a:spcPct val="90000"/>
            </a:lnSpc>
            <a:spcBef>
              <a:spcPct val="0"/>
            </a:spcBef>
            <a:spcAft>
              <a:spcPct val="15000"/>
            </a:spcAft>
            <a:buNone/>
          </a:pPr>
          <a:r>
            <a:rPr kumimoji="1" lang="en-US" altLang="ja-JP" sz="700" kern="12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rPr>
            <a:t>Approx. 120 min.</a:t>
          </a:r>
          <a:endParaRPr kumimoji="1" lang="ja-JP" altLang="en-US" sz="700" kern="1200" dirty="0">
            <a:solidFill>
              <a:sysClr val="windowText" lastClr="000000">
                <a:hueOff val="0"/>
                <a:satOff val="0"/>
                <a:lumOff val="0"/>
                <a:alphaOff val="0"/>
              </a:sysClr>
            </a:solidFill>
            <a:latin typeface="Calibri Light" panose="020F0302020204030204" pitchFamily="34" charset="0"/>
            <a:ea typeface="ＭＳ Ｐゴシック" panose="020B0600070205080204" pitchFamily="50" charset="-128"/>
            <a:cs typeface="Calibri Light" panose="020F0302020204030204" pitchFamily="34" charset="0"/>
          </a:endParaRPr>
        </a:p>
      </dsp:txBody>
      <dsp:txXfrm>
        <a:off x="1667197" y="1092408"/>
        <a:ext cx="714031" cy="239126"/>
      </dsp:txXfrm>
    </dsp:sp>
    <dsp:sp modelId="{C21F7DD8-4C69-49DC-B57D-A91F93C73B21}">
      <dsp:nvSpPr>
        <dsp:cNvPr id="0" name=""/>
        <dsp:cNvSpPr/>
      </dsp:nvSpPr>
      <dsp:spPr>
        <a:xfrm>
          <a:off x="1653" y="1052554"/>
          <a:ext cx="1665544" cy="318834"/>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rPr>
            <a:t>New Chitose Airport (CTS)</a:t>
          </a:r>
          <a:endParaRPr kumimoji="1" lang="ja-JP" altLang="en-US" sz="700" kern="1200" dirty="0">
            <a:solidFill>
              <a:sysClr val="window" lastClr="FFFFFF"/>
            </a:solidFill>
            <a:latin typeface="Calibri Light" panose="020F0302020204030204" pitchFamily="34" charset="0"/>
            <a:ea typeface="ＭＳ Ｐゴシック" panose="020B0600070205080204" pitchFamily="50" charset="-128"/>
            <a:cs typeface="Calibri Light" panose="020F0302020204030204" pitchFamily="34" charset="0"/>
          </a:endParaRPr>
        </a:p>
      </dsp:txBody>
      <dsp:txXfrm>
        <a:off x="17217" y="1068118"/>
        <a:ext cx="1634416" cy="287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6F153-9F29-4204-B3DC-BE71FC6A29C5}">
      <dsp:nvSpPr>
        <dsp:cNvPr id="0" name=""/>
        <dsp:cNvSpPr/>
      </dsp:nvSpPr>
      <dsp:spPr>
        <a:xfrm>
          <a:off x="751652" y="0"/>
          <a:ext cx="1246454" cy="1371790"/>
        </a:xfrm>
        <a:prstGeom prst="rightArrow">
          <a:avLst>
            <a:gd name="adj1" fmla="val 75000"/>
            <a:gd name="adj2" fmla="val 50000"/>
          </a:avLst>
        </a:prstGeom>
        <a:solidFill>
          <a:srgbClr val="8064A2">
            <a:alpha val="90000"/>
            <a:tint val="40000"/>
            <a:hueOff val="0"/>
            <a:satOff val="0"/>
            <a:lumOff val="0"/>
            <a:alphaOff val="0"/>
          </a:srgbClr>
        </a:solidFill>
        <a:ln w="25400" cap="flat" cmpd="sng" algn="ctr">
          <a:solidFill>
            <a:srgbClr val="8064A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ctr" anchorCtr="0">
          <a:noAutofit/>
        </a:bodyPr>
        <a:lstStyle/>
        <a:p>
          <a:pPr marL="57150" lvl="1" indent="-57150" algn="ctr" defTabSz="311150">
            <a:lnSpc>
              <a:spcPct val="90000"/>
            </a:lnSpc>
            <a:spcBef>
              <a:spcPct val="0"/>
            </a:spcBef>
            <a:spcAft>
              <a:spcPct val="15000"/>
            </a:spcAft>
            <a:buFont typeface="Arial" panose="020B0604020202020204" pitchFamily="34" charset="0"/>
            <a:buChar char="•"/>
          </a:pPr>
          <a:r>
            <a:rPr kumimoji="1" lang="en-US" altLang="ja-JP" sz="700" kern="1200" dirty="0">
              <a:solidFill>
                <a:sysClr val="windowText" lastClr="000000">
                  <a:hueOff val="0"/>
                  <a:satOff val="0"/>
                  <a:lumOff val="0"/>
                  <a:alphaOff val="0"/>
                </a:sysClr>
              </a:solidFill>
              <a:latin typeface="Calibri"/>
              <a:ea typeface="ＭＳ Ｐゴシック" panose="020B0600070205080204" pitchFamily="50" charset="-128"/>
              <a:cs typeface="+mn-cs"/>
            </a:rPr>
            <a:t>Approx. 50 min. by highway bus</a:t>
          </a:r>
          <a:endParaRPr kumimoji="1" lang="ja-JP" altLang="en-US" sz="700" kern="1200" dirty="0">
            <a:solidFill>
              <a:sysClr val="windowText" lastClr="000000">
                <a:hueOff val="0"/>
                <a:satOff val="0"/>
                <a:lumOff val="0"/>
                <a:alphaOff val="0"/>
              </a:sysClr>
            </a:solidFill>
            <a:latin typeface="Calibri"/>
            <a:ea typeface="ＭＳ Ｐゴシック" panose="020B0600070205080204" pitchFamily="50" charset="-128"/>
            <a:cs typeface="+mn-cs"/>
          </a:endParaRPr>
        </a:p>
        <a:p>
          <a:pPr marL="57150" lvl="1" indent="-57150" algn="ctr" defTabSz="311150">
            <a:lnSpc>
              <a:spcPct val="90000"/>
            </a:lnSpc>
            <a:spcBef>
              <a:spcPct val="0"/>
            </a:spcBef>
            <a:spcAft>
              <a:spcPct val="15000"/>
            </a:spcAft>
            <a:buFont typeface="Arial" panose="020B0604020202020204" pitchFamily="34" charset="0"/>
            <a:buChar char="•"/>
          </a:pPr>
          <a:r>
            <a:rPr kumimoji="1" lang="en-US" altLang="ja-JP" sz="700" kern="1200" dirty="0">
              <a:solidFill>
                <a:sysClr val="windowText" lastClr="000000">
                  <a:hueOff val="0"/>
                  <a:satOff val="0"/>
                  <a:lumOff val="0"/>
                  <a:alphaOff val="0"/>
                </a:sysClr>
              </a:solidFill>
              <a:latin typeface="Calibri"/>
              <a:ea typeface="ＭＳ Ｐゴシック" panose="020B0600070205080204" pitchFamily="50" charset="-128"/>
              <a:cs typeface="+mn-cs"/>
            </a:rPr>
            <a:t>Approx. 70 min. by train</a:t>
          </a:r>
          <a:endParaRPr kumimoji="1" lang="ja-JP" altLang="en-US" sz="700" kern="1200" dirty="0">
            <a:solidFill>
              <a:sysClr val="windowText" lastClr="000000">
                <a:hueOff val="0"/>
                <a:satOff val="0"/>
                <a:lumOff val="0"/>
                <a:alphaOff val="0"/>
              </a:sysClr>
            </a:solidFill>
            <a:latin typeface="Calibri"/>
            <a:ea typeface="ＭＳ Ｐゴシック" panose="020B0600070205080204" pitchFamily="50" charset="-128"/>
            <a:cs typeface="+mn-cs"/>
          </a:endParaRPr>
        </a:p>
      </dsp:txBody>
      <dsp:txXfrm>
        <a:off x="751652" y="171474"/>
        <a:ext cx="779034" cy="1028842"/>
      </dsp:txXfrm>
    </dsp:sp>
    <dsp:sp modelId="{9053F960-ECE3-40A3-8A0D-FE6DDC408507}">
      <dsp:nvSpPr>
        <dsp:cNvPr id="0" name=""/>
        <dsp:cNvSpPr/>
      </dsp:nvSpPr>
      <dsp:spPr>
        <a:xfrm>
          <a:off x="0" y="0"/>
          <a:ext cx="751454" cy="1371790"/>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dirty="0">
              <a:solidFill>
                <a:sysClr val="window" lastClr="FFFFFF"/>
              </a:solidFill>
              <a:latin typeface="Calibri"/>
              <a:ea typeface="ＭＳ Ｐゴシック" panose="020B0600070205080204" pitchFamily="50" charset="-128"/>
              <a:cs typeface="+mn-cs"/>
            </a:rPr>
            <a:t>Osaka International (</a:t>
          </a:r>
          <a:r>
            <a:rPr kumimoji="1" lang="en-US" altLang="ja-JP" sz="700" kern="1200" dirty="0" err="1">
              <a:solidFill>
                <a:sysClr val="window" lastClr="FFFFFF"/>
              </a:solidFill>
              <a:latin typeface="Calibri"/>
              <a:ea typeface="ＭＳ Ｐゴシック" panose="020B0600070205080204" pitchFamily="50" charset="-128"/>
              <a:cs typeface="+mn-cs"/>
            </a:rPr>
            <a:t>Itami</a:t>
          </a:r>
          <a:r>
            <a:rPr kumimoji="1" lang="en-US" altLang="ja-JP" sz="700" kern="1200" dirty="0">
              <a:solidFill>
                <a:sysClr val="window" lastClr="FFFFFF"/>
              </a:solidFill>
              <a:latin typeface="Calibri"/>
              <a:ea typeface="ＭＳ Ｐゴシック" panose="020B0600070205080204" pitchFamily="50" charset="-128"/>
              <a:cs typeface="+mn-cs"/>
            </a:rPr>
            <a:t>) Airport (ITM)</a:t>
          </a:r>
          <a:endParaRPr kumimoji="1" lang="ja-JP" altLang="en-US" sz="700" kern="1200" dirty="0">
            <a:solidFill>
              <a:sysClr val="window" lastClr="FFFFFF"/>
            </a:solidFill>
            <a:latin typeface="Calibri"/>
            <a:ea typeface="ＭＳ Ｐゴシック" panose="020B0600070205080204" pitchFamily="50" charset="-128"/>
            <a:cs typeface="+mn-cs"/>
          </a:endParaRPr>
        </a:p>
      </dsp:txBody>
      <dsp:txXfrm>
        <a:off x="36683" y="36683"/>
        <a:ext cx="678088" cy="129842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140374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169581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425345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63254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357879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09984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65223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616381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1079722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3AB4336B-B50D-4F61-A2B2-204B2A16A5A7}"/>
              </a:ext>
            </a:extLst>
          </p:cNvPr>
          <p:cNvSpPr txBox="1">
            <a:spLocks/>
          </p:cNvSpPr>
          <p:nvPr userDrawn="1"/>
        </p:nvSpPr>
        <p:spPr>
          <a:xfrm>
            <a:off x="4303725" y="6407680"/>
            <a:ext cx="465282" cy="450321"/>
          </a:xfrm>
          <a:prstGeom prst="rect">
            <a:avLst/>
          </a:prstGeom>
        </p:spPr>
        <p:txBody>
          <a:bodyPr vert="horz" lIns="84406" tIns="42203" rIns="84406" bIns="42203" rtlCol="0" anchor="b" anchorCtr="0"/>
          <a:lstStyle>
            <a:defPPr>
              <a:defRPr lang="en-US"/>
            </a:defPPr>
            <a:lvl1pPr marL="0" algn="ctr"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0C22CE-D2CE-4082-8680-4812B4D00492}" type="slidenum">
              <a:rPr lang="ja-JP" altLang="en-US" sz="1292" smtClean="0"/>
              <a:pPr/>
              <a:t>‹#›</a:t>
            </a:fld>
            <a:endParaRPr lang="ja-JP" altLang="en-US" sz="1292" dirty="0"/>
          </a:p>
        </p:txBody>
      </p:sp>
      <p:sp>
        <p:nvSpPr>
          <p:cNvPr id="8" name="スライド番号プレースホルダー 5">
            <a:extLst>
              <a:ext uri="{FF2B5EF4-FFF2-40B4-BE49-F238E27FC236}">
                <a16:creationId xmlns:a16="http://schemas.microsoft.com/office/drawing/2014/main" id="{F045088E-DC85-4E72-A817-57A4BB590F18}"/>
              </a:ext>
            </a:extLst>
          </p:cNvPr>
          <p:cNvSpPr txBox="1">
            <a:spLocks/>
          </p:cNvSpPr>
          <p:nvPr userDrawn="1"/>
        </p:nvSpPr>
        <p:spPr>
          <a:xfrm>
            <a:off x="2300836" y="6619020"/>
            <a:ext cx="1636446" cy="238981"/>
          </a:xfrm>
          <a:prstGeom prst="rect">
            <a:avLst/>
          </a:prstGeom>
        </p:spPr>
        <p:txBody>
          <a:bodyPr vert="horz" lIns="84406" tIns="42203" rIns="84406" bIns="42203" rtlCol="0" anchor="b" anchorCtr="0"/>
          <a:lstStyle>
            <a:defPPr>
              <a:defRPr lang="ja-JP"/>
            </a:defPPr>
            <a:lvl1pPr marL="0" algn="ctr" defTabSz="914400" rtl="0" eaLnBrk="1" latinLnBrk="0" hangingPunct="1">
              <a:defRPr kumimoji="1" sz="14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554" dirty="0"/>
              <a:t>©</a:t>
            </a:r>
            <a:r>
              <a:rPr lang="ja-JP" altLang="en-US" sz="554" dirty="0"/>
              <a:t> </a:t>
            </a:r>
            <a:r>
              <a:rPr lang="en-US" altLang="ja-JP" sz="554" dirty="0"/>
              <a:t>2022  Kyoto Convention &amp; Visitors Bureau</a:t>
            </a:r>
            <a:endParaRPr lang="ja-JP" altLang="en-US" sz="554" dirty="0"/>
          </a:p>
        </p:txBody>
      </p:sp>
      <p:sp>
        <p:nvSpPr>
          <p:cNvPr id="9" name="正方形/長方形 8">
            <a:extLst>
              <a:ext uri="{FF2B5EF4-FFF2-40B4-BE49-F238E27FC236}">
                <a16:creationId xmlns:a16="http://schemas.microsoft.com/office/drawing/2014/main" id="{DD51A6D9-2758-45FD-8161-A8B0827B74A6}"/>
              </a:ext>
            </a:extLst>
          </p:cNvPr>
          <p:cNvSpPr/>
          <p:nvPr userDrawn="1"/>
        </p:nvSpPr>
        <p:spPr>
          <a:xfrm>
            <a:off x="0" y="694306"/>
            <a:ext cx="9144000" cy="45719"/>
          </a:xfrm>
          <a:prstGeom prst="rect">
            <a:avLst/>
          </a:prstGeom>
          <a:gradFill>
            <a:gsLst>
              <a:gs pos="0">
                <a:srgbClr val="990000"/>
              </a:gs>
              <a:gs pos="73000">
                <a:srgbClr val="FF0000"/>
              </a:gs>
              <a:gs pos="77000">
                <a:srgbClr val="C70000"/>
              </a:gs>
              <a:gs pos="100000">
                <a:srgbClr val="99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94"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5698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22877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1946316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070827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23305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238152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2647878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248482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646694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1761913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4129160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2473000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D51A6D9-2758-45FD-8161-A8B0827B74A6}"/>
              </a:ext>
            </a:extLst>
          </p:cNvPr>
          <p:cNvSpPr/>
          <p:nvPr userDrawn="1"/>
        </p:nvSpPr>
        <p:spPr>
          <a:xfrm>
            <a:off x="0" y="694306"/>
            <a:ext cx="9144000" cy="45719"/>
          </a:xfrm>
          <a:prstGeom prst="rect">
            <a:avLst/>
          </a:prstGeom>
          <a:gradFill>
            <a:gsLst>
              <a:gs pos="0">
                <a:srgbClr val="990000"/>
              </a:gs>
              <a:gs pos="73000">
                <a:srgbClr val="FF0000"/>
              </a:gs>
              <a:gs pos="77000">
                <a:srgbClr val="C70000"/>
              </a:gs>
              <a:gs pos="100000">
                <a:srgbClr val="99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94"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946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3604430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943933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941636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019388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124119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318469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164423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214206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77754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39259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197316-27E8-4A4A-A02C-D5931A803881}" type="datetimeFigureOut">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367246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97316-27E8-4A4A-A02C-D5931A803881}" type="datetimeFigureOut">
              <a:rPr kumimoji="1" lang="ja-JP" altLang="en-US" smtClean="0"/>
              <a:t>2023/3/8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14FA8-E1DF-4BA9-8C7A-14DA31403D99}" type="slidenum">
              <a:rPr kumimoji="1" lang="ja-JP" altLang="en-US" smtClean="0"/>
              <a:t>‹#›</a:t>
            </a:fld>
            <a:endParaRPr kumimoji="1" lang="ja-JP" altLang="en-US"/>
          </a:p>
        </p:txBody>
      </p:sp>
    </p:spTree>
    <p:extLst>
      <p:ext uri="{BB962C8B-B14F-4D97-AF65-F5344CB8AC3E}">
        <p14:creationId xmlns:p14="http://schemas.microsoft.com/office/powerpoint/2010/main" val="2214579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2124441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02A6A534-0EBA-4825-95C2-047C08BE701E}" type="datetimeFigureOut">
              <a:rPr kumimoji="1" lang="ja-JP" altLang="en-US" smtClean="0"/>
              <a:t>2023/3/8</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A8CE4E94-9793-49F3-8273-B37744AFA693}" type="slidenum">
              <a:rPr kumimoji="1" lang="ja-JP" altLang="en-US" smtClean="0"/>
              <a:t>‹#›</a:t>
            </a:fld>
            <a:endParaRPr kumimoji="1" lang="ja-JP" altLang="en-US"/>
          </a:p>
        </p:txBody>
      </p:sp>
    </p:spTree>
    <p:extLst>
      <p:ext uri="{BB962C8B-B14F-4D97-AF65-F5344CB8AC3E}">
        <p14:creationId xmlns:p14="http://schemas.microsoft.com/office/powerpoint/2010/main" val="39163949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5.jpeg"/><Relationship Id="rId10"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113AF13-0CD1-477B-AF8E-B3FFCEC12FD5}"/>
              </a:ext>
            </a:extLst>
          </p:cNvPr>
          <p:cNvSpPr/>
          <p:nvPr/>
        </p:nvSpPr>
        <p:spPr>
          <a:xfrm>
            <a:off x="339366" y="471341"/>
            <a:ext cx="3289954" cy="556181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3200" dirty="0"/>
          </a:p>
          <a:p>
            <a:endParaRPr kumimoji="1" lang="en-US" altLang="ja-JP" sz="3200" dirty="0"/>
          </a:p>
          <a:p>
            <a:endParaRPr kumimoji="1" lang="en-US" altLang="ja-JP" sz="3200" dirty="0"/>
          </a:p>
          <a:p>
            <a:r>
              <a:rPr kumimoji="1" lang="en-US" altLang="ja-JP" sz="4800" dirty="0">
                <a:latin typeface="Times New Roman" panose="02020603050405020304" pitchFamily="18" charset="0"/>
                <a:cs typeface="Times New Roman" panose="02020603050405020304" pitchFamily="18" charset="0"/>
              </a:rPr>
              <a:t>Internet Governance Forum</a:t>
            </a:r>
          </a:p>
          <a:p>
            <a:r>
              <a:rPr kumimoji="1" lang="en-US" altLang="ja-JP" sz="4000" dirty="0">
                <a:latin typeface="Times New Roman" panose="02020603050405020304" pitchFamily="18" charset="0"/>
                <a:cs typeface="Times New Roman" panose="02020603050405020304" pitchFamily="18" charset="0"/>
              </a:rPr>
              <a:t>JAPAN</a:t>
            </a:r>
          </a:p>
          <a:p>
            <a:endParaRPr kumimoji="1" lang="en-US" altLang="ja-JP" sz="3200" dirty="0">
              <a:latin typeface="Times New Roman" panose="02020603050405020304" pitchFamily="18" charset="0"/>
              <a:cs typeface="Times New Roman" panose="02020603050405020304" pitchFamily="18" charset="0"/>
            </a:endParaRPr>
          </a:p>
          <a:p>
            <a:r>
              <a:rPr kumimoji="1" lang="en-US" altLang="ja-JP" sz="3200" dirty="0">
                <a:latin typeface="Times New Roman" panose="02020603050405020304" pitchFamily="18" charset="0"/>
                <a:cs typeface="Times New Roman" panose="02020603050405020304" pitchFamily="18" charset="0"/>
              </a:rPr>
              <a:t>Kyoto</a:t>
            </a:r>
          </a:p>
          <a:p>
            <a:r>
              <a:rPr kumimoji="1" lang="en-US" altLang="ja-JP" sz="3200" dirty="0">
                <a:latin typeface="Times New Roman" panose="02020603050405020304" pitchFamily="18" charset="0"/>
                <a:cs typeface="Times New Roman" panose="02020603050405020304" pitchFamily="18" charset="0"/>
              </a:rPr>
              <a:t>October8-12,</a:t>
            </a:r>
          </a:p>
          <a:p>
            <a:r>
              <a:rPr kumimoji="1" lang="en-US" altLang="ja-JP" sz="3200" dirty="0">
                <a:latin typeface="Times New Roman" panose="02020603050405020304" pitchFamily="18" charset="0"/>
                <a:cs typeface="Times New Roman" panose="02020603050405020304" pitchFamily="18" charset="0"/>
              </a:rPr>
              <a:t>2023</a:t>
            </a:r>
            <a:endParaRPr kumimoji="1" lang="en-US" altLang="ja-JP" sz="3200" dirty="0"/>
          </a:p>
          <a:p>
            <a:endParaRPr kumimoji="1" lang="en-US" altLang="ja-JP" sz="3200" dirty="0"/>
          </a:p>
          <a:p>
            <a:endParaRPr kumimoji="1" lang="en-US" altLang="ja-JP" sz="3200" dirty="0"/>
          </a:p>
          <a:p>
            <a:endParaRPr kumimoji="1" lang="en-US" altLang="ja-JP" sz="3200" dirty="0"/>
          </a:p>
          <a:p>
            <a:endParaRPr kumimoji="1" lang="ja-JP" altLang="en-US" sz="3200" dirty="0"/>
          </a:p>
        </p:txBody>
      </p:sp>
    </p:spTree>
    <p:extLst>
      <p:ext uri="{BB962C8B-B14F-4D97-AF65-F5344CB8AC3E}">
        <p14:creationId xmlns:p14="http://schemas.microsoft.com/office/powerpoint/2010/main" val="240934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AA93061-3808-4272-8A93-0264801937AA}"/>
              </a:ext>
            </a:extLst>
          </p:cNvPr>
          <p:cNvSpPr/>
          <p:nvPr/>
        </p:nvSpPr>
        <p:spPr>
          <a:xfrm>
            <a:off x="172687" y="97201"/>
            <a:ext cx="2531399" cy="523220"/>
          </a:xfrm>
          <a:prstGeom prst="rect">
            <a:avLst/>
          </a:prstGeom>
          <a:noFill/>
        </p:spPr>
        <p:txBody>
          <a:bodyPr wrap="none" lIns="91440" tIns="45720" rIns="91440" bIns="45720">
            <a:spAutoFit/>
          </a:bodyPr>
          <a:lstStyle/>
          <a:p>
            <a:pPr algn="ctr"/>
            <a:r>
              <a:rPr lang="en-US" altLang="ja-JP" sz="2800" b="1" dirty="0">
                <a:ln w="0"/>
                <a:latin typeface="Meiryo UI" panose="020B0604030504040204" pitchFamily="50" charset="-128"/>
                <a:ea typeface="Meiryo UI" panose="020B0604030504040204" pitchFamily="50" charset="-128"/>
                <a:cs typeface="Times New Roman" panose="02020603050405020304" pitchFamily="18" charset="0"/>
              </a:rPr>
              <a:t>Preparation </a:t>
            </a:r>
            <a:endParaRPr lang="ja-JP" altLang="en-US" sz="2800" b="1" cap="none" spc="0" dirty="0">
              <a:ln w="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FF7470DC-C07A-44EB-8FD9-8FE9E167C893}"/>
              </a:ext>
            </a:extLst>
          </p:cNvPr>
          <p:cNvSpPr txBox="1"/>
          <p:nvPr/>
        </p:nvSpPr>
        <p:spPr>
          <a:xfrm>
            <a:off x="441066" y="1270047"/>
            <a:ext cx="8261867" cy="4893647"/>
          </a:xfrm>
          <a:prstGeom prst="rect">
            <a:avLst/>
          </a:prstGeom>
          <a:noFill/>
        </p:spPr>
        <p:txBody>
          <a:bodyPr wrap="square" rtlCol="0">
            <a:spAutoFit/>
          </a:bodyPr>
          <a:lstStyle/>
          <a:p>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MIC has set up a special team with designated members.</a:t>
            </a:r>
            <a:br>
              <a:rPr kumimoji="1" lang="en-US" altLang="ja-JP" sz="2400" dirty="0">
                <a:latin typeface="Times New Roman" panose="02020603050405020304" pitchFamily="18" charset="0"/>
                <a:cs typeface="Times New Roman" panose="02020603050405020304" pitchFamily="18" charset="0"/>
              </a:rPr>
            </a:br>
            <a:endParaRPr kumimoji="1" lang="en-US" altLang="ja-JP" sz="2400" dirty="0">
              <a:latin typeface="Times New Roman" panose="02020603050405020304" pitchFamily="18" charset="0"/>
              <a:cs typeface="Times New Roman" panose="02020603050405020304" pitchFamily="18" charset="0"/>
            </a:endParaRPr>
          </a:p>
          <a:p>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National multi-stakeholders community has been revitalized for preparatory activities. (with a name of Japan IGF Taskforce)</a:t>
            </a:r>
            <a:br>
              <a:rPr kumimoji="1" lang="en-US" altLang="ja-JP" sz="2400" dirty="0">
                <a:latin typeface="Times New Roman" panose="02020603050405020304" pitchFamily="18" charset="0"/>
                <a:cs typeface="Times New Roman" panose="02020603050405020304" pitchFamily="18" charset="0"/>
              </a:rPr>
            </a:br>
            <a:endParaRPr kumimoji="1" lang="en-US" altLang="ja-JP" sz="2400" dirty="0">
              <a:latin typeface="Times New Roman" panose="02020603050405020304" pitchFamily="18" charset="0"/>
              <a:cs typeface="Times New Roman" panose="02020603050405020304" pitchFamily="18" charset="0"/>
            </a:endParaRPr>
          </a:p>
          <a:p>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Professional Congress Organizer</a:t>
            </a:r>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will be selected soon. </a:t>
            </a:r>
            <a:br>
              <a:rPr kumimoji="1" lang="en-US" altLang="ja-JP" sz="2400" dirty="0">
                <a:latin typeface="Times New Roman" panose="02020603050405020304" pitchFamily="18" charset="0"/>
                <a:cs typeface="Times New Roman" panose="02020603050405020304" pitchFamily="18" charset="0"/>
              </a:rPr>
            </a:br>
            <a:endParaRPr kumimoji="1" lang="en-US" altLang="ja-JP" sz="2400" dirty="0">
              <a:latin typeface="Times New Roman" panose="02020603050405020304" pitchFamily="18" charset="0"/>
              <a:cs typeface="Times New Roman" panose="02020603050405020304" pitchFamily="18" charset="0"/>
            </a:endParaRPr>
          </a:p>
          <a:p>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IGF2023 logo will be also soon designed.</a:t>
            </a:r>
            <a:br>
              <a:rPr kumimoji="1" lang="en-US" altLang="ja-JP" sz="2400" dirty="0">
                <a:latin typeface="Times New Roman" panose="02020603050405020304" pitchFamily="18" charset="0"/>
                <a:cs typeface="Times New Roman" panose="02020603050405020304" pitchFamily="18" charset="0"/>
              </a:rPr>
            </a:br>
            <a:endParaRPr kumimoji="1" lang="en-US" altLang="ja-JP" sz="2400" dirty="0">
              <a:latin typeface="Times New Roman" panose="02020603050405020304" pitchFamily="18" charset="0"/>
              <a:cs typeface="Times New Roman" panose="02020603050405020304" pitchFamily="18" charset="0"/>
            </a:endParaRPr>
          </a:p>
          <a:p>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All information will be available on the Host Country </a:t>
            </a:r>
            <a:r>
              <a:rPr kumimoji="1" lang="ja-JP" altLang="en-US" sz="2400" dirty="0">
                <a:latin typeface="Times New Roman" panose="02020603050405020304" pitchFamily="18" charset="0"/>
                <a:cs typeface="Times New Roman" panose="02020603050405020304" pitchFamily="18" charset="0"/>
              </a:rPr>
              <a:t>　</a:t>
            </a:r>
            <a:br>
              <a:rPr kumimoji="1" lang="en-US" altLang="ja-JP" sz="2400" dirty="0">
                <a:latin typeface="Times New Roman" panose="02020603050405020304" pitchFamily="18" charset="0"/>
                <a:cs typeface="Times New Roman" panose="02020603050405020304" pitchFamily="18" charset="0"/>
              </a:rPr>
            </a:br>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Website in June (including accommodation, transport, visa </a:t>
            </a:r>
            <a:br>
              <a:rPr kumimoji="1" lang="en-US" altLang="ja-JP" sz="2400" dirty="0">
                <a:latin typeface="Times New Roman" panose="02020603050405020304" pitchFamily="18" charset="0"/>
                <a:cs typeface="Times New Roman" panose="02020603050405020304" pitchFamily="18" charset="0"/>
              </a:rPr>
            </a:br>
            <a:r>
              <a:rPr kumimoji="1" lang="ja-JP" altLang="en-US" sz="2400" dirty="0">
                <a:latin typeface="Times New Roman" panose="02020603050405020304" pitchFamily="18" charset="0"/>
                <a:cs typeface="Times New Roman" panose="02020603050405020304" pitchFamily="18" charset="0"/>
              </a:rPr>
              <a:t>　　</a:t>
            </a:r>
            <a:r>
              <a:rPr kumimoji="1" lang="en-US" altLang="ja-JP" sz="2400" dirty="0" err="1">
                <a:latin typeface="Times New Roman" panose="02020603050405020304" pitchFamily="18" charset="0"/>
                <a:cs typeface="Times New Roman" panose="02020603050405020304" pitchFamily="18" charset="0"/>
              </a:rPr>
              <a:t>etc</a:t>
            </a:r>
            <a:r>
              <a:rPr kumimoji="1" lang="en-US" altLang="ja-JP" sz="2400" dirty="0">
                <a:latin typeface="Times New Roman" panose="02020603050405020304" pitchFamily="18" charset="0"/>
                <a:cs typeface="Times New Roman" panose="02020603050405020304" pitchFamily="18" charset="0"/>
              </a:rPr>
              <a:t>……)</a:t>
            </a:r>
          </a:p>
          <a:p>
            <a:r>
              <a:rPr kumimoji="1" lang="ja-JP" altLang="en-US" sz="2400" i="1" dirty="0">
                <a:latin typeface="Times New Roman" panose="02020603050405020304" pitchFamily="18" charset="0"/>
                <a:cs typeface="Times New Roman" panose="02020603050405020304" pitchFamily="18" charset="0"/>
              </a:rPr>
              <a:t>　　</a:t>
            </a:r>
            <a:endParaRPr kumimoji="1" lang="en-US" altLang="ja-JP" sz="2400" i="1" dirty="0">
              <a:latin typeface="Times New Roman" panose="02020603050405020304" pitchFamily="18" charset="0"/>
              <a:cs typeface="Times New Roman" panose="02020603050405020304" pitchFamily="18" charset="0"/>
            </a:endParaRPr>
          </a:p>
        </p:txBody>
      </p:sp>
      <p:sp>
        <p:nvSpPr>
          <p:cNvPr id="7" name="正方形/長方形 6">
            <a:extLst>
              <a:ext uri="{FF2B5EF4-FFF2-40B4-BE49-F238E27FC236}">
                <a16:creationId xmlns:a16="http://schemas.microsoft.com/office/drawing/2014/main" id="{6D991D8F-EF77-485B-80C8-85FDB79FD6AD}"/>
              </a:ext>
            </a:extLst>
          </p:cNvPr>
          <p:cNvSpPr/>
          <p:nvPr/>
        </p:nvSpPr>
        <p:spPr>
          <a:xfrm>
            <a:off x="0" y="694306"/>
            <a:ext cx="9144000" cy="45719"/>
          </a:xfrm>
          <a:prstGeom prst="rect">
            <a:avLst/>
          </a:prstGeom>
          <a:gradFill>
            <a:gsLst>
              <a:gs pos="0">
                <a:schemeClr val="accent5">
                  <a:lumMod val="50000"/>
                </a:schemeClr>
              </a:gs>
              <a:gs pos="73000">
                <a:schemeClr val="accent5">
                  <a:lumMod val="75000"/>
                </a:schemeClr>
              </a:gs>
              <a:gs pos="77000">
                <a:schemeClr val="accent5">
                  <a:lumMod val="75000"/>
                </a:schemeClr>
              </a:gs>
              <a:gs pos="100000">
                <a:schemeClr val="accent5">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94"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6425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8A81789-9BA3-4C53-A7B0-064B7CE14048}"/>
              </a:ext>
            </a:extLst>
          </p:cNvPr>
          <p:cNvSpPr/>
          <p:nvPr/>
        </p:nvSpPr>
        <p:spPr>
          <a:xfrm>
            <a:off x="88286" y="105688"/>
            <a:ext cx="7557838" cy="523220"/>
          </a:xfrm>
          <a:prstGeom prst="rect">
            <a:avLst/>
          </a:prstGeom>
          <a:noFill/>
        </p:spPr>
        <p:txBody>
          <a:bodyPr wrap="none" lIns="91440" tIns="45720" rIns="91440" bIns="45720">
            <a:spAutoFit/>
          </a:bodyPr>
          <a:lstStyle/>
          <a:p>
            <a:pPr algn="ctr"/>
            <a:r>
              <a:rPr lang="en-US" altLang="ja-JP" sz="2800" b="1" cap="none" spc="0" dirty="0">
                <a:ln w="0"/>
                <a:latin typeface="Meiryo UI" panose="020B0604030504040204" pitchFamily="50" charset="-128"/>
                <a:ea typeface="Meiryo UI" panose="020B0604030504040204" pitchFamily="50" charset="-128"/>
                <a:cs typeface="Times New Roman" panose="02020603050405020304" pitchFamily="18" charset="0"/>
              </a:rPr>
              <a:t>IGF2023 Preparatory Team Leadership</a:t>
            </a:r>
            <a:endParaRPr lang="ja-JP" altLang="en-US" sz="2800" b="1" cap="none" spc="0" dirty="0">
              <a:ln w="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8C3759E8-DF18-4658-B773-1044213A673C}"/>
              </a:ext>
            </a:extLst>
          </p:cNvPr>
          <p:cNvSpPr txBox="1"/>
          <p:nvPr/>
        </p:nvSpPr>
        <p:spPr>
          <a:xfrm>
            <a:off x="6427238" y="4137353"/>
            <a:ext cx="2667787" cy="1846659"/>
          </a:xfrm>
          <a:prstGeom prst="rect">
            <a:avLst/>
          </a:prstGeom>
          <a:noFill/>
        </p:spPr>
        <p:txBody>
          <a:bodyPr wrap="square" rtlCol="0">
            <a:spAutoFit/>
          </a:bodyPr>
          <a:lstStyle/>
          <a:p>
            <a:r>
              <a:rPr kumimoji="1" lang="en-US" altLang="ja-JP" sz="1600" b="1" dirty="0">
                <a:solidFill>
                  <a:srgbClr val="002060"/>
                </a:solidFill>
                <a:latin typeface="Times New Roman" panose="02020603050405020304" pitchFamily="18" charset="0"/>
                <a:cs typeface="Times New Roman" panose="02020603050405020304" pitchFamily="18" charset="0"/>
              </a:rPr>
              <a:t>Mr. Yoichi Iida</a:t>
            </a:r>
          </a:p>
          <a:p>
            <a:r>
              <a:rPr kumimoji="1" lang="en-US" altLang="ja-JP" sz="1600" dirty="0">
                <a:latin typeface="Times New Roman" panose="02020603050405020304" pitchFamily="18" charset="0"/>
                <a:cs typeface="Times New Roman" panose="02020603050405020304" pitchFamily="18" charset="0"/>
              </a:rPr>
              <a:t>Deputy Director General for G7 and G20 relations at the Ministry of Internal Affairs and Communications, Japan.</a:t>
            </a:r>
          </a:p>
          <a:p>
            <a:r>
              <a:rPr kumimoji="1" lang="en-US" altLang="ja-JP" sz="1600" dirty="0">
                <a:latin typeface="Times New Roman" panose="02020603050405020304" pitchFamily="18" charset="0"/>
                <a:cs typeface="Times New Roman" panose="02020603050405020304" pitchFamily="18" charset="0"/>
              </a:rPr>
              <a:t>MAG co-chair.</a:t>
            </a:r>
          </a:p>
          <a:p>
            <a:endParaRPr kumimoji="1" lang="ja-JP" altLang="en-US" dirty="0"/>
          </a:p>
        </p:txBody>
      </p:sp>
      <p:pic>
        <p:nvPicPr>
          <p:cNvPr id="8" name="図 7">
            <a:extLst>
              <a:ext uri="{FF2B5EF4-FFF2-40B4-BE49-F238E27FC236}">
                <a16:creationId xmlns:a16="http://schemas.microsoft.com/office/drawing/2014/main" id="{BE0A9266-9129-4493-A2E1-1485648661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811" y="1731156"/>
            <a:ext cx="1851660" cy="2185670"/>
          </a:xfrm>
          <a:prstGeom prst="rect">
            <a:avLst/>
          </a:prstGeom>
          <a:noFill/>
          <a:ln>
            <a:noFill/>
          </a:ln>
        </p:spPr>
      </p:pic>
      <p:pic>
        <p:nvPicPr>
          <p:cNvPr id="1026" name="Picture 2">
            <a:extLst>
              <a:ext uri="{FF2B5EF4-FFF2-40B4-BE49-F238E27FC236}">
                <a16:creationId xmlns:a16="http://schemas.microsoft.com/office/drawing/2014/main" id="{8EC551D2-5320-4703-BC28-60A1E039B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475" y="1704507"/>
            <a:ext cx="1851660" cy="223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8EB78005-E96E-488E-B8AE-0D577C815BAA}"/>
              </a:ext>
            </a:extLst>
          </p:cNvPr>
          <p:cNvSpPr txBox="1"/>
          <p:nvPr/>
        </p:nvSpPr>
        <p:spPr>
          <a:xfrm>
            <a:off x="3489384" y="4137353"/>
            <a:ext cx="2667786" cy="2339102"/>
          </a:xfrm>
          <a:prstGeom prst="rect">
            <a:avLst/>
          </a:prstGeom>
          <a:noFill/>
        </p:spPr>
        <p:txBody>
          <a:bodyPr wrap="square" rtlCol="0">
            <a:spAutoFit/>
          </a:bodyPr>
          <a:lstStyle/>
          <a:p>
            <a:r>
              <a:rPr kumimoji="1" lang="en-US" altLang="ja-JP" sz="1600" b="1" dirty="0">
                <a:solidFill>
                  <a:srgbClr val="002060"/>
                </a:solidFill>
                <a:latin typeface="Times New Roman" panose="02020603050405020304" pitchFamily="18" charset="0"/>
                <a:cs typeface="Times New Roman" panose="02020603050405020304" pitchFamily="18" charset="0"/>
              </a:rPr>
              <a:t>Mr. Hiroshi Yoshida</a:t>
            </a:r>
          </a:p>
          <a:p>
            <a:r>
              <a:rPr kumimoji="1" lang="en-US" altLang="ja-JP" sz="1600" dirty="0">
                <a:latin typeface="Times New Roman" panose="02020603050405020304" pitchFamily="18" charset="0"/>
                <a:cs typeface="Times New Roman" panose="02020603050405020304" pitchFamily="18" charset="0"/>
              </a:rPr>
              <a:t>Vice-Minister for Policy Coordination, </a:t>
            </a:r>
          </a:p>
          <a:p>
            <a:r>
              <a:rPr kumimoji="1" lang="en-US" altLang="ja-JP" sz="1600" dirty="0">
                <a:latin typeface="Times New Roman" panose="02020603050405020304" pitchFamily="18" charset="0"/>
                <a:cs typeface="Times New Roman" panose="02020603050405020304" pitchFamily="18" charset="0"/>
              </a:rPr>
              <a:t>Ministry of Internal Affairs and Communications, Japan</a:t>
            </a:r>
          </a:p>
          <a:p>
            <a:r>
              <a:rPr kumimoji="1" lang="en-US" altLang="ja-JP" sz="1600" dirty="0">
                <a:latin typeface="Times New Roman" panose="02020603050405020304" pitchFamily="18" charset="0"/>
                <a:cs typeface="Times New Roman" panose="02020603050405020304" pitchFamily="18" charset="0"/>
              </a:rPr>
              <a:t>IGF Leadership Panel </a:t>
            </a:r>
          </a:p>
          <a:p>
            <a:r>
              <a:rPr kumimoji="1" lang="en-US" altLang="ja-JP" sz="1600" dirty="0">
                <a:latin typeface="Times New Roman" panose="02020603050405020304" pitchFamily="18" charset="0"/>
                <a:cs typeface="Times New Roman" panose="02020603050405020304" pitchFamily="18" charset="0"/>
              </a:rPr>
              <a:t>2023 Host Country Representative</a:t>
            </a:r>
          </a:p>
          <a:p>
            <a:endParaRPr kumimoji="1" lang="ja-JP" altLang="en-US" dirty="0"/>
          </a:p>
        </p:txBody>
      </p:sp>
      <p:pic>
        <p:nvPicPr>
          <p:cNvPr id="11" name="図 10">
            <a:extLst>
              <a:ext uri="{FF2B5EF4-FFF2-40B4-BE49-F238E27FC236}">
                <a16:creationId xmlns:a16="http://schemas.microsoft.com/office/drawing/2014/main" id="{871DE465-D9A4-45C7-9D4B-E90C74C09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45" y="1578443"/>
            <a:ext cx="2020889" cy="2491096"/>
          </a:xfrm>
          <a:prstGeom prst="rect">
            <a:avLst/>
          </a:prstGeom>
        </p:spPr>
      </p:pic>
      <p:sp>
        <p:nvSpPr>
          <p:cNvPr id="13" name="テキスト ボックス 12">
            <a:extLst>
              <a:ext uri="{FF2B5EF4-FFF2-40B4-BE49-F238E27FC236}">
                <a16:creationId xmlns:a16="http://schemas.microsoft.com/office/drawing/2014/main" id="{F5085C02-DD12-47AA-8895-7AD808700445}"/>
              </a:ext>
            </a:extLst>
          </p:cNvPr>
          <p:cNvSpPr txBox="1"/>
          <p:nvPr/>
        </p:nvSpPr>
        <p:spPr>
          <a:xfrm>
            <a:off x="850065" y="4150839"/>
            <a:ext cx="2667786" cy="861774"/>
          </a:xfrm>
          <a:prstGeom prst="rect">
            <a:avLst/>
          </a:prstGeom>
          <a:noFill/>
        </p:spPr>
        <p:txBody>
          <a:bodyPr wrap="square" rtlCol="0">
            <a:spAutoFit/>
          </a:bodyPr>
          <a:lstStyle/>
          <a:p>
            <a:r>
              <a:rPr kumimoji="1" lang="en-US" altLang="ja-JP" sz="1600" b="1" dirty="0">
                <a:solidFill>
                  <a:srgbClr val="002060"/>
                </a:solidFill>
                <a:latin typeface="Times New Roman" panose="02020603050405020304" pitchFamily="18" charset="0"/>
                <a:cs typeface="Times New Roman" panose="02020603050405020304" pitchFamily="18" charset="0"/>
              </a:rPr>
              <a:t>Mr. </a:t>
            </a:r>
            <a:r>
              <a:rPr kumimoji="1" lang="en-US" altLang="ja-JP" sz="1600" b="1" dirty="0" err="1">
                <a:solidFill>
                  <a:srgbClr val="002060"/>
                </a:solidFill>
                <a:latin typeface="Times New Roman" panose="02020603050405020304" pitchFamily="18" charset="0"/>
                <a:cs typeface="Times New Roman" panose="02020603050405020304" pitchFamily="18" charset="0"/>
              </a:rPr>
              <a:t>Takeaki</a:t>
            </a:r>
            <a:r>
              <a:rPr kumimoji="1" lang="en-US" altLang="ja-JP" sz="1600" b="1" dirty="0">
                <a:solidFill>
                  <a:srgbClr val="002060"/>
                </a:solidFill>
                <a:latin typeface="Times New Roman" panose="02020603050405020304" pitchFamily="18" charset="0"/>
                <a:cs typeface="Times New Roman" panose="02020603050405020304" pitchFamily="18" charset="0"/>
              </a:rPr>
              <a:t> Matsumoto</a:t>
            </a:r>
          </a:p>
          <a:p>
            <a:r>
              <a:rPr kumimoji="1" lang="en-US" altLang="ja-JP" sz="1600" dirty="0">
                <a:latin typeface="Times New Roman" panose="02020603050405020304" pitchFamily="18" charset="0"/>
                <a:cs typeface="Times New Roman" panose="02020603050405020304" pitchFamily="18" charset="0"/>
              </a:rPr>
              <a:t>Minister for Internal Affairs and Communications</a:t>
            </a:r>
            <a:endParaRPr kumimoji="1" lang="ja-JP" altLang="en-US" sz="1600" dirty="0">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id="{8E82165C-FC77-45EE-8F58-94BCAA8AC89D}"/>
              </a:ext>
            </a:extLst>
          </p:cNvPr>
          <p:cNvSpPr/>
          <p:nvPr/>
        </p:nvSpPr>
        <p:spPr>
          <a:xfrm>
            <a:off x="0" y="694306"/>
            <a:ext cx="9144000" cy="45719"/>
          </a:xfrm>
          <a:prstGeom prst="rect">
            <a:avLst/>
          </a:prstGeom>
          <a:gradFill>
            <a:gsLst>
              <a:gs pos="0">
                <a:schemeClr val="accent5">
                  <a:lumMod val="50000"/>
                </a:schemeClr>
              </a:gs>
              <a:gs pos="73000">
                <a:schemeClr val="accent5">
                  <a:lumMod val="75000"/>
                </a:schemeClr>
              </a:gs>
              <a:gs pos="77000">
                <a:schemeClr val="accent5">
                  <a:lumMod val="75000"/>
                </a:schemeClr>
              </a:gs>
              <a:gs pos="100000">
                <a:schemeClr val="accent5">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94"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965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AA93061-3808-4272-8A93-0264801937AA}"/>
              </a:ext>
            </a:extLst>
          </p:cNvPr>
          <p:cNvSpPr/>
          <p:nvPr/>
        </p:nvSpPr>
        <p:spPr>
          <a:xfrm>
            <a:off x="1363881" y="327830"/>
            <a:ext cx="6231514" cy="923330"/>
          </a:xfrm>
          <a:prstGeom prst="rect">
            <a:avLst/>
          </a:prstGeom>
          <a:noFill/>
        </p:spPr>
        <p:txBody>
          <a:bodyPr wrap="none" lIns="91440" tIns="45720" rIns="91440" bIns="45720">
            <a:spAutoFit/>
          </a:bodyPr>
          <a:lstStyle/>
          <a:p>
            <a:pPr algn="ctr"/>
            <a:r>
              <a:rPr lang="en-US" altLang="ja-JP" sz="5400" b="1" dirty="0">
                <a:ln w="0"/>
                <a:solidFill>
                  <a:schemeClr val="accent5">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Theme for IGF2023 </a:t>
            </a:r>
            <a:endParaRPr lang="ja-JP" altLang="en-US" sz="5400" b="1" cap="none" spc="0" dirty="0">
              <a:ln w="0"/>
              <a:solidFill>
                <a:schemeClr val="accent5">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FF7470DC-C07A-44EB-8FD9-8FE9E167C893}"/>
              </a:ext>
            </a:extLst>
          </p:cNvPr>
          <p:cNvSpPr txBox="1"/>
          <p:nvPr/>
        </p:nvSpPr>
        <p:spPr>
          <a:xfrm>
            <a:off x="505068" y="1251160"/>
            <a:ext cx="7949140" cy="5201424"/>
          </a:xfrm>
          <a:prstGeom prst="rect">
            <a:avLst/>
          </a:prstGeom>
          <a:noFill/>
        </p:spPr>
        <p:txBody>
          <a:bodyPr wrap="square" rtlCol="0">
            <a:spAutoFit/>
          </a:bodyPr>
          <a:lstStyle/>
          <a:p>
            <a:pPr algn="ctr"/>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Japan suggest theme for IGF2023</a:t>
            </a:r>
            <a:endParaRPr kumimoji="1" lang="en-US" altLang="ja-JP" sz="2000" dirty="0">
              <a:solidFill>
                <a:schemeClr val="accent5">
                  <a:lumMod val="50000"/>
                </a:schemeClr>
              </a:solidFill>
              <a:latin typeface="Times New Roman" panose="02020603050405020304" pitchFamily="18" charset="0"/>
              <a:cs typeface="Times New Roman" panose="02020603050405020304" pitchFamily="18" charset="0"/>
            </a:endParaRPr>
          </a:p>
          <a:p>
            <a:endParaRPr kumimoji="1" lang="en-US" altLang="ja-JP" sz="2000" dirty="0">
              <a:solidFill>
                <a:schemeClr val="accent5">
                  <a:lumMod val="50000"/>
                </a:schemeClr>
              </a:solidFill>
              <a:latin typeface="Times New Roman" panose="02020603050405020304" pitchFamily="18" charset="0"/>
              <a:cs typeface="Times New Roman" panose="02020603050405020304" pitchFamily="18" charset="0"/>
            </a:endParaRPr>
          </a:p>
          <a:p>
            <a:pPr algn="ctr"/>
            <a:r>
              <a:rPr kumimoji="1" lang="ja-JP" altLang="en-US" sz="2400" b="1" dirty="0">
                <a:solidFill>
                  <a:schemeClr val="accent5">
                    <a:lumMod val="50000"/>
                  </a:schemeClr>
                </a:solidFill>
                <a:latin typeface="Times New Roman" panose="02020603050405020304" pitchFamily="18" charset="0"/>
                <a:cs typeface="Times New Roman" panose="02020603050405020304" pitchFamily="18" charset="0"/>
              </a:rPr>
              <a:t>①</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Global Internet for everyone</a:t>
            </a:r>
            <a:b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br>
            <a:endPar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endParaRPr>
          </a:p>
          <a:p>
            <a:pPr algn="ctr"/>
            <a:r>
              <a:rPr kumimoji="1" lang="ja-JP" altLang="en-US" sz="2400" b="1" dirty="0">
                <a:solidFill>
                  <a:schemeClr val="accent5">
                    <a:lumMod val="50000"/>
                  </a:schemeClr>
                </a:solidFill>
                <a:latin typeface="Times New Roman" panose="02020603050405020304" pitchFamily="18" charset="0"/>
                <a:cs typeface="Times New Roman" panose="02020603050405020304" pitchFamily="18" charset="0"/>
              </a:rPr>
              <a:t>②</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Internet for everyone – </a:t>
            </a:r>
          </a:p>
          <a:p>
            <a:pPr algn="ct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a critical infrastructure for democracy</a:t>
            </a:r>
          </a:p>
          <a:p>
            <a:pPr algn="ctr"/>
            <a:endPar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endParaRPr>
          </a:p>
          <a:p>
            <a:pPr algn="ctr"/>
            <a:r>
              <a:rPr kumimoji="1" lang="ja-JP" altLang="en-US" sz="2400" b="1" dirty="0">
                <a:solidFill>
                  <a:schemeClr val="accent5">
                    <a:lumMod val="50000"/>
                  </a:schemeClr>
                </a:solidFill>
                <a:latin typeface="Times New Roman" panose="02020603050405020304" pitchFamily="18" charset="0"/>
                <a:cs typeface="Times New Roman" panose="02020603050405020304" pitchFamily="18" charset="0"/>
              </a:rPr>
              <a:t>③</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Better internet for the planet </a:t>
            </a:r>
            <a:b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b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 Internet way of ethics, peace and civilization</a:t>
            </a:r>
          </a:p>
          <a:p>
            <a:pPr algn="ctr"/>
            <a:endPar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endParaRPr>
          </a:p>
          <a:p>
            <a:pPr algn="ctr"/>
            <a:r>
              <a:rPr kumimoji="1" lang="ja-JP" altLang="en-US" sz="2400" b="1" dirty="0">
                <a:solidFill>
                  <a:schemeClr val="accent5">
                    <a:lumMod val="50000"/>
                  </a:schemeClr>
                </a:solidFill>
                <a:latin typeface="Times New Roman" panose="02020603050405020304" pitchFamily="18" charset="0"/>
                <a:cs typeface="Times New Roman" panose="02020603050405020304" pitchFamily="18" charset="0"/>
              </a:rPr>
              <a:t>④</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Trustworthy Internet for the future</a:t>
            </a:r>
            <a:b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br>
            <a:b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br>
            <a:r>
              <a:rPr kumimoji="1" lang="ja-JP" altLang="en-US" sz="2400" b="1" dirty="0">
                <a:solidFill>
                  <a:schemeClr val="accent5">
                    <a:lumMod val="50000"/>
                  </a:schemeClr>
                </a:solidFill>
                <a:latin typeface="Times New Roman" panose="02020603050405020304" pitchFamily="18" charset="0"/>
                <a:cs typeface="Times New Roman" panose="02020603050405020304" pitchFamily="18" charset="0"/>
              </a:rPr>
              <a:t>⑤</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Empowering multi-stakeholders</a:t>
            </a:r>
            <a:b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b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 for the future of the Internet</a:t>
            </a:r>
          </a:p>
        </p:txBody>
      </p:sp>
    </p:spTree>
    <p:extLst>
      <p:ext uri="{BB962C8B-B14F-4D97-AF65-F5344CB8AC3E}">
        <p14:creationId xmlns:p14="http://schemas.microsoft.com/office/powerpoint/2010/main" val="340983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8A4654-6476-4B7B-8432-DE485F696189}"/>
              </a:ext>
            </a:extLst>
          </p:cNvPr>
          <p:cNvSpPr/>
          <p:nvPr/>
        </p:nvSpPr>
        <p:spPr>
          <a:xfrm>
            <a:off x="4479632" y="2967335"/>
            <a:ext cx="184731" cy="923330"/>
          </a:xfrm>
          <a:prstGeom prst="rect">
            <a:avLst/>
          </a:prstGeom>
          <a:noFill/>
        </p:spPr>
        <p:txBody>
          <a:bodyPr wrap="none" lIns="91440" tIns="45720" rIns="91440" bIns="45720">
            <a:spAutoFit/>
          </a:bodyPr>
          <a:lstStyle/>
          <a:p>
            <a:pPr algn="ctr"/>
            <a:endParaRPr lang="ja-JP"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正方形/長方形 2">
            <a:extLst>
              <a:ext uri="{FF2B5EF4-FFF2-40B4-BE49-F238E27FC236}">
                <a16:creationId xmlns:a16="http://schemas.microsoft.com/office/drawing/2014/main" id="{1CFF0DFA-3608-49B6-9A64-C793F22DD7B2}"/>
              </a:ext>
            </a:extLst>
          </p:cNvPr>
          <p:cNvSpPr/>
          <p:nvPr/>
        </p:nvSpPr>
        <p:spPr>
          <a:xfrm>
            <a:off x="948882" y="142879"/>
            <a:ext cx="7208640" cy="830997"/>
          </a:xfrm>
          <a:prstGeom prst="rect">
            <a:avLst/>
          </a:prstGeom>
          <a:noFill/>
        </p:spPr>
        <p:txBody>
          <a:bodyPr wrap="none" lIns="91440" tIns="45720" rIns="91440" bIns="45720">
            <a:spAutoFit/>
          </a:bodyPr>
          <a:lstStyle/>
          <a:p>
            <a:pPr algn="ctr"/>
            <a:r>
              <a:rPr lang="en-US" altLang="ja-JP" sz="4800" b="1" cap="none" spc="0" dirty="0">
                <a:ln w="0"/>
                <a:solidFill>
                  <a:schemeClr val="accent5">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Japan host IGF 2023 for…</a:t>
            </a:r>
            <a:endParaRPr lang="ja-JP" altLang="en-US" sz="4800" b="1" cap="none" spc="0" dirty="0">
              <a:ln w="0"/>
              <a:solidFill>
                <a:schemeClr val="accent5">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CA1F6F77-6334-4135-B4E4-F3F77BA96639}"/>
              </a:ext>
            </a:extLst>
          </p:cNvPr>
          <p:cNvSpPr txBox="1"/>
          <p:nvPr/>
        </p:nvSpPr>
        <p:spPr>
          <a:xfrm>
            <a:off x="689792" y="1058806"/>
            <a:ext cx="8245201" cy="5570756"/>
          </a:xfrm>
          <a:prstGeom prst="rect">
            <a:avLst/>
          </a:prstGeom>
          <a:noFill/>
        </p:spPr>
        <p:txBody>
          <a:bodyPr wrap="square" rtlCol="0">
            <a:spAutoFit/>
          </a:bodyPr>
          <a:lstStyle/>
          <a:p>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As digitalization goes on, the Internet has become a truly </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fundamental infrastructure</a:t>
            </a:r>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 for whole range of economic and social activities, and accessibility to the network is a part of </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basic human rights</a:t>
            </a:r>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 Now is the time to realize </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global and inclusive Internet for everyone</a:t>
            </a:r>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 </a:t>
            </a:r>
          </a:p>
          <a:p>
            <a:endParaRPr kumimoji="1" lang="en-US" altLang="ja-JP" sz="2000" dirty="0">
              <a:solidFill>
                <a:schemeClr val="accent5">
                  <a:lumMod val="50000"/>
                </a:schemeClr>
              </a:solidFill>
              <a:latin typeface="Times New Roman" panose="02020603050405020304" pitchFamily="18" charset="0"/>
              <a:cs typeface="Times New Roman" panose="02020603050405020304" pitchFamily="18" charset="0"/>
            </a:endParaRPr>
          </a:p>
          <a:p>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Over the past years, the world experienced global challenges including, COVID-19 pandemic and Russia's invasion of Ukraine. </a:t>
            </a:r>
          </a:p>
          <a:p>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These events reminded us of the importance of </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open, free, global (or unfragmented) and resilient Internet</a:t>
            </a:r>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 as well as the discussion in the </a:t>
            </a:r>
            <a:r>
              <a:rPr kumimoji="1" lang="en-US" altLang="ja-JP" sz="2800" b="1" dirty="0">
                <a:solidFill>
                  <a:schemeClr val="accent5">
                    <a:lumMod val="50000"/>
                  </a:schemeClr>
                </a:solidFill>
                <a:latin typeface="Times New Roman" panose="02020603050405020304" pitchFamily="18" charset="0"/>
                <a:cs typeface="Times New Roman" panose="02020603050405020304" pitchFamily="18" charset="0"/>
              </a:rPr>
              <a:t>"</a:t>
            </a:r>
            <a:r>
              <a:rPr kumimoji="1" lang="en-US" altLang="ja-JP" sz="2800"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multi-stakeholder approach" </a:t>
            </a:r>
            <a:r>
              <a:rPr kumimoji="1" lang="en-US" altLang="ja-JP" sz="2800" i="1" dirty="0">
                <a:solidFill>
                  <a:schemeClr val="accent5">
                    <a:lumMod val="50000"/>
                  </a:schemeClr>
                </a:solidFill>
                <a:latin typeface="Times New Roman" panose="02020603050405020304" pitchFamily="18" charset="0"/>
                <a:cs typeface="Times New Roman" panose="02020603050405020304" pitchFamily="18" charset="0"/>
              </a:rPr>
              <a:t>.</a:t>
            </a:r>
          </a:p>
          <a:p>
            <a:endParaRPr kumimoji="1" lang="en-US" altLang="ja-JP" sz="2000" i="1" dirty="0">
              <a:solidFill>
                <a:schemeClr val="accent5">
                  <a:lumMod val="50000"/>
                </a:schemeClr>
              </a:solidFill>
              <a:latin typeface="Times New Roman" panose="02020603050405020304" pitchFamily="18" charset="0"/>
              <a:cs typeface="Times New Roman" panose="02020603050405020304" pitchFamily="18" charset="0"/>
            </a:endParaRPr>
          </a:p>
          <a:p>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Japan firmly believe </a:t>
            </a:r>
            <a:r>
              <a:rPr kumimoji="1" lang="en-US" altLang="ja-JP" sz="2400" b="1" dirty="0">
                <a:solidFill>
                  <a:schemeClr val="accent5">
                    <a:lumMod val="50000"/>
                  </a:schemeClr>
                </a:solidFill>
                <a:latin typeface="Times New Roman" panose="02020603050405020304" pitchFamily="18" charset="0"/>
                <a:cs typeface="Times New Roman" panose="02020603050405020304" pitchFamily="18" charset="0"/>
              </a:rPr>
              <a:t>inclusivity and diversity</a:t>
            </a:r>
            <a:r>
              <a:rPr kumimoji="1" lang="en-US" altLang="ja-JP" sz="2400" dirty="0">
                <a:solidFill>
                  <a:schemeClr val="accent5">
                    <a:lumMod val="50000"/>
                  </a:schemeClr>
                </a:solidFill>
                <a:latin typeface="Times New Roman" panose="02020603050405020304" pitchFamily="18" charset="0"/>
                <a:cs typeface="Times New Roman" panose="02020603050405020304" pitchFamily="18" charset="0"/>
              </a:rPr>
              <a:t> of the Internet is the core source of innovation and presents the fundamental value of the Internet as social foundation.</a:t>
            </a:r>
          </a:p>
        </p:txBody>
      </p:sp>
    </p:spTree>
    <p:extLst>
      <p:ext uri="{BB962C8B-B14F-4D97-AF65-F5344CB8AC3E}">
        <p14:creationId xmlns:p14="http://schemas.microsoft.com/office/powerpoint/2010/main" val="320239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EF286E7-4CD5-45B6-B7B9-674094C5CA5F}"/>
              </a:ext>
            </a:extLst>
          </p:cNvPr>
          <p:cNvSpPr txBox="1"/>
          <p:nvPr/>
        </p:nvSpPr>
        <p:spPr>
          <a:xfrm>
            <a:off x="276960" y="1270498"/>
            <a:ext cx="2467031" cy="603883"/>
          </a:xfrm>
          <a:prstGeom prst="rect">
            <a:avLst/>
          </a:prstGeom>
          <a:noFill/>
        </p:spPr>
        <p:txBody>
          <a:bodyPr wrap="square" rtlCol="0">
            <a:spAutoFit/>
          </a:bodyPr>
          <a:lstStyle/>
          <a:p>
            <a:pPr defTabSz="844083"/>
            <a:r>
              <a:rPr kumimoji="1" lang="en-US" altLang="ja-JP" sz="1662" b="1" dirty="0">
                <a:solidFill>
                  <a:srgbClr val="C00000"/>
                </a:solidFill>
                <a:effectLst>
                  <a:glow>
                    <a:srgbClr val="4F81BD"/>
                  </a:glow>
                </a:effectLst>
                <a:latin typeface="Calibri Light" panose="020F0302020204030204" pitchFamily="34" charset="0"/>
                <a:ea typeface="メイリオ" panose="020B0604030504040204" pitchFamily="50" charset="-128"/>
                <a:cs typeface="Calibri Light" panose="020F0302020204030204" pitchFamily="34" charset="0"/>
              </a:rPr>
              <a:t>Kansai International Airport</a:t>
            </a:r>
          </a:p>
        </p:txBody>
      </p:sp>
      <p:sp>
        <p:nvSpPr>
          <p:cNvPr id="9" name="正方形/長方形 8">
            <a:extLst>
              <a:ext uri="{FF2B5EF4-FFF2-40B4-BE49-F238E27FC236}">
                <a16:creationId xmlns:a16="http://schemas.microsoft.com/office/drawing/2014/main" id="{1AC484EC-58DB-4657-A3B1-90AA013A0495}"/>
              </a:ext>
            </a:extLst>
          </p:cNvPr>
          <p:cNvSpPr/>
          <p:nvPr/>
        </p:nvSpPr>
        <p:spPr>
          <a:xfrm>
            <a:off x="276960" y="3711053"/>
            <a:ext cx="2583327" cy="1716258"/>
          </a:xfrm>
          <a:prstGeom prst="rect">
            <a:avLst/>
          </a:prstGeom>
          <a:solidFill>
            <a:sysClr val="window" lastClr="FFFFFF">
              <a:alpha val="50000"/>
            </a:sysClr>
          </a:solidFill>
          <a:ln w="25400" cap="flat" cmpd="sng" algn="ctr">
            <a:noFill/>
            <a:prstDash val="solid"/>
          </a:ln>
          <a:effectLst/>
        </p:spPr>
        <p:txBody>
          <a:bodyPr rtlCol="0" anchor="t"/>
          <a:lstStyle/>
          <a:p>
            <a:pPr defTabSz="844083">
              <a:defRPr/>
            </a:pPr>
            <a:r>
              <a:rPr kumimoji="1" lang="en-US" altLang="ja-JP" sz="1292" b="1" kern="0" dirty="0">
                <a:solidFill>
                  <a:srgbClr val="C00000"/>
                </a:solidFill>
                <a:latin typeface="Calibri Light" panose="020F0302020204030204" pitchFamily="34" charset="0"/>
                <a:ea typeface="メイリオ" panose="020B0604030504040204" pitchFamily="50" charset="-128"/>
                <a:cs typeface="Calibri Light" panose="020F0302020204030204" pitchFamily="34" charset="0"/>
              </a:rPr>
              <a:t>Access to Kyoto from Kansai International Airport</a:t>
            </a:r>
          </a:p>
          <a:p>
            <a:pPr defTabSz="844083">
              <a:defRPr/>
            </a:pPr>
            <a:r>
              <a:rPr kumimoji="1" lang="en-US" altLang="ja-JP" sz="1108" kern="0" dirty="0">
                <a:solidFill>
                  <a:prstClr val="black"/>
                </a:solidFill>
                <a:latin typeface="Calibri Light" panose="020F0302020204030204" pitchFamily="34" charset="0"/>
                <a:ea typeface="メイリオ" panose="020B0604030504040204" pitchFamily="50" charset="-128"/>
                <a:cs typeface="Calibri Light" panose="020F0302020204030204" pitchFamily="34" charset="0"/>
              </a:rPr>
              <a:t>There are multiple options for transportation to Kyoto from Kansai International Airport, allowing visitors to choose a method to fit their schedule and budget. As Kyoto is a popular destination, transportation information at the airport is readily available and easy to understand. </a:t>
            </a:r>
          </a:p>
          <a:p>
            <a:pPr marL="96718" indent="-96718" defTabSz="844083">
              <a:buFont typeface="Arial" panose="020B0604020202020204" pitchFamily="34" charset="0"/>
              <a:buChar char="•"/>
              <a:defRPr/>
            </a:pPr>
            <a:endParaRPr kumimoji="1" lang="en-US" altLang="ja-JP" sz="1108" b="1" kern="0" dirty="0">
              <a:solidFill>
                <a:prstClr val="black"/>
              </a:solidFill>
              <a:latin typeface="Calibri Light" panose="020F0302020204030204" pitchFamily="34" charset="0"/>
              <a:ea typeface="メイリオ" panose="020B0604030504040204" pitchFamily="50" charset="-128"/>
              <a:cs typeface="Calibri Light" panose="020F0302020204030204" pitchFamily="34" charset="0"/>
            </a:endParaRPr>
          </a:p>
          <a:p>
            <a:pPr marL="263776" indent="-263776" defTabSz="844083">
              <a:buFont typeface="Arial" panose="020B0604020202020204" pitchFamily="34" charset="0"/>
              <a:buChar char="•"/>
              <a:defRPr/>
            </a:pPr>
            <a:endParaRPr kumimoji="1" lang="en-US" altLang="ja-JP" sz="1292" b="1" kern="0" dirty="0">
              <a:solidFill>
                <a:srgbClr val="C00000"/>
              </a:solidFill>
              <a:latin typeface="Calibri Light" panose="020F0302020204030204" pitchFamily="34" charset="0"/>
              <a:ea typeface="メイリオ" panose="020B0604030504040204" pitchFamily="50" charset="-128"/>
              <a:cs typeface="Calibri Light" panose="020F0302020204030204" pitchFamily="34" charset="0"/>
            </a:endParaRPr>
          </a:p>
          <a:p>
            <a:pPr defTabSz="844083">
              <a:defRPr/>
            </a:pPr>
            <a:endParaRPr kumimoji="1" lang="en-US" altLang="ja-JP" sz="1108" kern="0" dirty="0">
              <a:solidFill>
                <a:prstClr val="black"/>
              </a:solidFill>
              <a:latin typeface="Calibri Light" panose="020F0302020204030204" pitchFamily="34" charset="0"/>
              <a:ea typeface="メイリオ" panose="020B0604030504040204" pitchFamily="50" charset="-128"/>
              <a:cs typeface="Calibri Light" panose="020F0302020204030204" pitchFamily="34" charset="0"/>
            </a:endParaRPr>
          </a:p>
        </p:txBody>
      </p:sp>
      <p:pic>
        <p:nvPicPr>
          <p:cNvPr id="10" name="図 9">
            <a:extLst>
              <a:ext uri="{FF2B5EF4-FFF2-40B4-BE49-F238E27FC236}">
                <a16:creationId xmlns:a16="http://schemas.microsoft.com/office/drawing/2014/main" id="{2C7AFE96-BF5E-4B3D-A8C8-38C14F732F21}"/>
              </a:ext>
            </a:extLst>
          </p:cNvPr>
          <p:cNvPicPr>
            <a:picLocks noChangeAspect="1"/>
          </p:cNvPicPr>
          <p:nvPr/>
        </p:nvPicPr>
        <p:blipFill rotWithShape="1">
          <a:blip r:embed="rId2"/>
          <a:srcRect l="6688" t="28653" r="7082" b="6568"/>
          <a:stretch/>
        </p:blipFill>
        <p:spPr>
          <a:xfrm>
            <a:off x="2757456" y="985763"/>
            <a:ext cx="6259647" cy="2658206"/>
          </a:xfrm>
          <a:prstGeom prst="rect">
            <a:avLst/>
          </a:prstGeom>
        </p:spPr>
      </p:pic>
      <p:graphicFrame>
        <p:nvGraphicFramePr>
          <p:cNvPr id="11" name="表 5">
            <a:extLst>
              <a:ext uri="{FF2B5EF4-FFF2-40B4-BE49-F238E27FC236}">
                <a16:creationId xmlns:a16="http://schemas.microsoft.com/office/drawing/2014/main" id="{093A55EE-7832-4095-923B-24FD98945E5A}"/>
              </a:ext>
            </a:extLst>
          </p:cNvPr>
          <p:cNvGraphicFramePr>
            <a:graphicFrameLocks noGrp="1"/>
          </p:cNvGraphicFramePr>
          <p:nvPr>
            <p:extLst/>
          </p:nvPr>
        </p:nvGraphicFramePr>
        <p:xfrm>
          <a:off x="3009361" y="3821895"/>
          <a:ext cx="5755835" cy="1716258"/>
        </p:xfrm>
        <a:graphic>
          <a:graphicData uri="http://schemas.openxmlformats.org/drawingml/2006/table">
            <a:tbl>
              <a:tblPr firstRow="1" bandRow="1"/>
              <a:tblGrid>
                <a:gridCol w="1151167">
                  <a:extLst>
                    <a:ext uri="{9D8B030D-6E8A-4147-A177-3AD203B41FA5}">
                      <a16:colId xmlns:a16="http://schemas.microsoft.com/office/drawing/2014/main" val="2892085627"/>
                    </a:ext>
                  </a:extLst>
                </a:gridCol>
                <a:gridCol w="1151167">
                  <a:extLst>
                    <a:ext uri="{9D8B030D-6E8A-4147-A177-3AD203B41FA5}">
                      <a16:colId xmlns:a16="http://schemas.microsoft.com/office/drawing/2014/main" val="1807428744"/>
                    </a:ext>
                  </a:extLst>
                </a:gridCol>
                <a:gridCol w="1151167">
                  <a:extLst>
                    <a:ext uri="{9D8B030D-6E8A-4147-A177-3AD203B41FA5}">
                      <a16:colId xmlns:a16="http://schemas.microsoft.com/office/drawing/2014/main" val="3058544858"/>
                    </a:ext>
                  </a:extLst>
                </a:gridCol>
                <a:gridCol w="1151167">
                  <a:extLst>
                    <a:ext uri="{9D8B030D-6E8A-4147-A177-3AD203B41FA5}">
                      <a16:colId xmlns:a16="http://schemas.microsoft.com/office/drawing/2014/main" val="3042595404"/>
                    </a:ext>
                  </a:extLst>
                </a:gridCol>
                <a:gridCol w="1151167">
                  <a:extLst>
                    <a:ext uri="{9D8B030D-6E8A-4147-A177-3AD203B41FA5}">
                      <a16:colId xmlns:a16="http://schemas.microsoft.com/office/drawing/2014/main" val="3860100054"/>
                    </a:ext>
                  </a:extLst>
                </a:gridCol>
              </a:tblGrid>
              <a:tr h="39389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dirty="0"/>
                        <a:t>Method</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dirty="0"/>
                        <a:t>Time</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dirty="0"/>
                        <a:t>Cost</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dirty="0"/>
                        <a:t>Main Dropoff Location</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dirty="0"/>
                        <a:t>Notes</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2005365795"/>
                  </a:ext>
                </a:extLst>
              </a:tr>
              <a:tr h="46423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000" dirty="0"/>
                        <a:t>Express train</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000" dirty="0"/>
                        <a:t>Approx. 75 minutes</a:t>
                      </a:r>
                      <a:endParaRPr kumimoji="1" lang="en-US" altLang="ja-JP"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900" dirty="0"/>
                        <a:t>2900 – 3500JPY</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900" dirty="0"/>
                        <a:t>(approx. 26-31 USD) </a:t>
                      </a:r>
                      <a:endParaRPr kumimoji="1" lang="ja-JP" altLang="en-US" sz="9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000" dirty="0"/>
                        <a:t>Kyoto Station</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800" dirty="0"/>
                        <a:t>Exact fare varies depending on season and seat type</a:t>
                      </a:r>
                      <a:endParaRPr kumimoji="1" lang="ja-JP" altLang="en-US" sz="8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338226954"/>
                  </a:ext>
                </a:extLst>
              </a:tr>
              <a:tr h="39389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000" dirty="0"/>
                        <a:t>Highway bus</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000" dirty="0"/>
                        <a:t>Approx. 95 minutes</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900" dirty="0"/>
                        <a:t>2600 JPY</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900" dirty="0"/>
                        <a:t>(approx. 23 USD) </a:t>
                      </a:r>
                      <a:endParaRPr kumimoji="1" lang="ja-JP" altLang="en-US" sz="9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000" dirty="0"/>
                        <a:t>Kyoto Station</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338969942"/>
                  </a:ext>
                </a:extLst>
              </a:tr>
              <a:tr h="46423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000" dirty="0"/>
                        <a:t>Shuttle taxi</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000" dirty="0"/>
                        <a:t>Approx. </a:t>
                      </a:r>
                      <a:r>
                        <a:rPr kumimoji="1" lang="en-US" altLang="ja-JP" sz="1000"/>
                        <a:t>95 </a:t>
                      </a:r>
                      <a:r>
                        <a:rPr kumimoji="1" lang="en-US" altLang="ja-JP" sz="1000" dirty="0"/>
                        <a:t>minutes</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900" dirty="0"/>
                        <a:t>4,300 - 5000JPY </a:t>
                      </a:r>
                    </a:p>
                    <a:p>
                      <a:pPr algn="ctr"/>
                      <a:r>
                        <a:rPr kumimoji="1" lang="en-US" altLang="ja-JP" sz="900" dirty="0"/>
                        <a:t>(approx. 38-44 USD) </a:t>
                      </a:r>
                      <a:endParaRPr kumimoji="1" lang="ja-JP" altLang="en-US" sz="9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000" dirty="0"/>
                        <a:t>Direct to accommodation</a:t>
                      </a:r>
                      <a:endParaRPr kumimoji="1" lang="ja-JP" altLang="en-US" sz="10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800" dirty="0"/>
                        <a:t>Ride-share service provided by taxi companies</a:t>
                      </a:r>
                      <a:endParaRPr kumimoji="1" lang="ja-JP" altLang="en-US" sz="800" dirty="0">
                        <a:latin typeface="Calibri Light" panose="020F0302020204030204" pitchFamily="34" charset="0"/>
                        <a:cs typeface="Calibri Light" panose="020F0302020204030204" pitchFamily="34" charset="0"/>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3935772776"/>
                  </a:ext>
                </a:extLst>
              </a:tr>
            </a:tbl>
          </a:graphicData>
        </a:graphic>
      </p:graphicFrame>
      <p:sp>
        <p:nvSpPr>
          <p:cNvPr id="12" name="正方形/長方形 11">
            <a:extLst>
              <a:ext uri="{FF2B5EF4-FFF2-40B4-BE49-F238E27FC236}">
                <a16:creationId xmlns:a16="http://schemas.microsoft.com/office/drawing/2014/main" id="{A26188BF-9EF9-4FDD-B751-174C0D9CA3AF}"/>
              </a:ext>
            </a:extLst>
          </p:cNvPr>
          <p:cNvSpPr/>
          <p:nvPr/>
        </p:nvSpPr>
        <p:spPr>
          <a:xfrm>
            <a:off x="276960" y="1853601"/>
            <a:ext cx="2480496" cy="1025235"/>
          </a:xfrm>
          <a:prstGeom prst="rect">
            <a:avLst/>
          </a:prstGeom>
          <a:solidFill>
            <a:sysClr val="window" lastClr="FFFFFF">
              <a:alpha val="50000"/>
            </a:sysClr>
          </a:solidFill>
          <a:ln w="25400" cap="flat" cmpd="sng" algn="ctr">
            <a:noFill/>
            <a:prstDash val="solid"/>
          </a:ln>
          <a:effectLst/>
        </p:spPr>
        <p:txBody>
          <a:bodyPr rtlCol="0" anchor="t"/>
          <a:lstStyle/>
          <a:p>
            <a:pPr defTabSz="844083">
              <a:defRPr/>
            </a:pPr>
            <a:r>
              <a:rPr kumimoji="1" lang="en-US" altLang="ja-JP" sz="1108" kern="0" dirty="0">
                <a:solidFill>
                  <a:prstClr val="black"/>
                </a:solidFill>
                <a:latin typeface="Calibri Light" panose="020F0302020204030204" pitchFamily="34" charset="0"/>
                <a:ea typeface="メイリオ" panose="020B0604030504040204" pitchFamily="50" charset="-128"/>
                <a:cs typeface="Calibri Light" panose="020F0302020204030204" pitchFamily="34" charset="0"/>
              </a:rPr>
              <a:t>The closest international gateway to Kyoto is Kansai International Airport, which is serviced by 79 airlines and serves as the international and domestic hub for the Kansai region of Japan. </a:t>
            </a:r>
          </a:p>
        </p:txBody>
      </p:sp>
      <p:sp>
        <p:nvSpPr>
          <p:cNvPr id="13" name="正方形/長方形 12">
            <a:extLst>
              <a:ext uri="{FF2B5EF4-FFF2-40B4-BE49-F238E27FC236}">
                <a16:creationId xmlns:a16="http://schemas.microsoft.com/office/drawing/2014/main" id="{A54F0E60-9FE6-4D00-9F3E-7E238F948A4F}"/>
              </a:ext>
            </a:extLst>
          </p:cNvPr>
          <p:cNvSpPr/>
          <p:nvPr/>
        </p:nvSpPr>
        <p:spPr>
          <a:xfrm>
            <a:off x="170735" y="118372"/>
            <a:ext cx="3374001" cy="523220"/>
          </a:xfrm>
          <a:prstGeom prst="rect">
            <a:avLst/>
          </a:prstGeom>
        </p:spPr>
        <p:txBody>
          <a:bodyPr wrap="none">
            <a:spAutoFit/>
          </a:bodyPr>
          <a:lstStyle/>
          <a:p>
            <a:pPr defTabSz="844083">
              <a:defRPr/>
            </a:pPr>
            <a:r>
              <a:rPr kumimoji="1" lang="en-US"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Where is Kyoto ?</a:t>
            </a:r>
          </a:p>
        </p:txBody>
      </p:sp>
    </p:spTree>
    <p:extLst>
      <p:ext uri="{BB962C8B-B14F-4D97-AF65-F5344CB8AC3E}">
        <p14:creationId xmlns:p14="http://schemas.microsoft.com/office/powerpoint/2010/main" val="176214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9380716E-CDC9-4009-ADFC-7B8414E7BA6A}"/>
              </a:ext>
            </a:extLst>
          </p:cNvPr>
          <p:cNvSpPr/>
          <p:nvPr/>
        </p:nvSpPr>
        <p:spPr>
          <a:xfrm>
            <a:off x="170735" y="118372"/>
            <a:ext cx="3374001" cy="523220"/>
          </a:xfrm>
          <a:prstGeom prst="rect">
            <a:avLst/>
          </a:prstGeom>
        </p:spPr>
        <p:txBody>
          <a:bodyPr wrap="none">
            <a:spAutoFit/>
          </a:bodyPr>
          <a:lstStyle/>
          <a:p>
            <a:pPr defTabSz="844083">
              <a:defRPr/>
            </a:pPr>
            <a:r>
              <a:rPr kumimoji="1" lang="en-US"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Where is Kyoto ?</a:t>
            </a:r>
          </a:p>
        </p:txBody>
      </p:sp>
      <p:sp>
        <p:nvSpPr>
          <p:cNvPr id="21" name="テキスト ボックス 20">
            <a:extLst>
              <a:ext uri="{FF2B5EF4-FFF2-40B4-BE49-F238E27FC236}">
                <a16:creationId xmlns:a16="http://schemas.microsoft.com/office/drawing/2014/main" id="{C348D82A-8696-4131-8DC2-F4A6E67FD832}"/>
              </a:ext>
            </a:extLst>
          </p:cNvPr>
          <p:cNvSpPr txBox="1"/>
          <p:nvPr/>
        </p:nvSpPr>
        <p:spPr>
          <a:xfrm>
            <a:off x="66625" y="792115"/>
            <a:ext cx="6513645" cy="458074"/>
          </a:xfrm>
          <a:prstGeom prst="rect">
            <a:avLst/>
          </a:prstGeom>
          <a:noFill/>
        </p:spPr>
        <p:txBody>
          <a:bodyPr wrap="square" rtlCol="0">
            <a:spAutoFit/>
          </a:bodyPr>
          <a:lstStyle/>
          <a:p>
            <a:pPr defTabSz="844083">
              <a:lnSpc>
                <a:spcPct val="150000"/>
              </a:lnSpc>
              <a:defRPr/>
            </a:pPr>
            <a:r>
              <a:rPr kumimoji="1" lang="en-US" altLang="ja-JP" b="1" kern="0" dirty="0">
                <a:solidFill>
                  <a:srgbClr val="C00000"/>
                </a:solidFill>
                <a:effectLst>
                  <a:glow>
                    <a:srgbClr val="4F81BD"/>
                  </a:glow>
                </a:effectLst>
                <a:latin typeface="Times New Roman" panose="02020603050405020304" pitchFamily="18" charset="0"/>
                <a:ea typeface="Meiryo UI" panose="020B0604030504040204" pitchFamily="50" charset="-128"/>
                <a:cs typeface="Times New Roman" panose="02020603050405020304" pitchFamily="18" charset="0"/>
              </a:rPr>
              <a:t>Easy Transfer from Additional International Gateways</a:t>
            </a:r>
          </a:p>
        </p:txBody>
      </p:sp>
      <p:sp>
        <p:nvSpPr>
          <p:cNvPr id="22" name="正方形/長方形 21">
            <a:extLst>
              <a:ext uri="{FF2B5EF4-FFF2-40B4-BE49-F238E27FC236}">
                <a16:creationId xmlns:a16="http://schemas.microsoft.com/office/drawing/2014/main" id="{BF9C8E53-AD19-4676-98BC-C71D2CBF2DB9}"/>
              </a:ext>
            </a:extLst>
          </p:cNvPr>
          <p:cNvSpPr/>
          <p:nvPr/>
        </p:nvSpPr>
        <p:spPr>
          <a:xfrm>
            <a:off x="170735" y="1177901"/>
            <a:ext cx="8467504" cy="584450"/>
          </a:xfrm>
          <a:prstGeom prst="rect">
            <a:avLst/>
          </a:prstGeom>
          <a:solidFill>
            <a:sysClr val="window" lastClr="FFFFFF">
              <a:alpha val="50000"/>
            </a:sysClr>
          </a:solidFill>
          <a:ln w="25400" cap="flat" cmpd="sng" algn="ctr">
            <a:noFill/>
            <a:prstDash val="solid"/>
          </a:ln>
          <a:effectLst/>
        </p:spPr>
        <p:txBody>
          <a:bodyPr numCol="1" rtlCol="0" anchor="t"/>
          <a:lstStyle/>
          <a:p>
            <a:pPr defTabSz="844083">
              <a:defRPr/>
            </a:pPr>
            <a:r>
              <a:rPr kumimoji="1" lang="en-US" altLang="ja-JP" sz="160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As a major city in Japan, Kyoto is also easily accessed via domestic transportation, which means visitors can land at another international gateway and even have opportunities to explore more of the country before or after arriving at Kyoto</a:t>
            </a:r>
            <a:r>
              <a:rPr kumimoji="1" lang="en-US" altLang="ja-JP" sz="105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p>
        </p:txBody>
      </p:sp>
      <p:sp>
        <p:nvSpPr>
          <p:cNvPr id="27" name="正方形/長方形 26">
            <a:extLst>
              <a:ext uri="{FF2B5EF4-FFF2-40B4-BE49-F238E27FC236}">
                <a16:creationId xmlns:a16="http://schemas.microsoft.com/office/drawing/2014/main" id="{E2F0CF8E-20A3-47B3-A957-77B3A9F57408}"/>
              </a:ext>
            </a:extLst>
          </p:cNvPr>
          <p:cNvSpPr/>
          <p:nvPr/>
        </p:nvSpPr>
        <p:spPr>
          <a:xfrm>
            <a:off x="3206029" y="2165554"/>
            <a:ext cx="5432210" cy="781030"/>
          </a:xfrm>
          <a:prstGeom prst="rect">
            <a:avLst/>
          </a:prstGeom>
          <a:noFill/>
          <a:ln w="25400" cap="flat" cmpd="sng" algn="ctr">
            <a:noFill/>
            <a:prstDash val="solid"/>
          </a:ln>
          <a:effectLst/>
        </p:spPr>
        <p:txBody>
          <a:bodyPr numCol="1" rtlCol="0" anchor="t"/>
          <a:lstStyle/>
          <a:p>
            <a:pPr defTabSz="844083">
              <a:defRPr/>
            </a:pPr>
            <a:r>
              <a:rPr kumimoji="1" lang="en-US" altLang="ja-JP" sz="1600" b="1" kern="0"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Via domestic flights</a:t>
            </a:r>
          </a:p>
          <a:p>
            <a:pPr defTabSz="844083">
              <a:defRPr/>
            </a:pPr>
            <a:r>
              <a:rPr kumimoji="1" lang="en-US" altLang="ja-JP" sz="140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Osaka International Airport, more commonly known as </a:t>
            </a:r>
            <a:r>
              <a:rPr kumimoji="1" lang="en-US" altLang="ja-JP" sz="1400" kern="0" dirty="0" err="1">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Itami</a:t>
            </a:r>
            <a:r>
              <a:rPr kumimoji="1" lang="en-US" altLang="ja-JP" sz="140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Airport, is a domestic airport that connects to most major international airports in Japan and is located closer to Kyoto than Kansai International Airport</a:t>
            </a:r>
          </a:p>
        </p:txBody>
      </p:sp>
      <p:grpSp>
        <p:nvGrpSpPr>
          <p:cNvPr id="28" name="グループ化 27">
            <a:extLst>
              <a:ext uri="{FF2B5EF4-FFF2-40B4-BE49-F238E27FC236}">
                <a16:creationId xmlns:a16="http://schemas.microsoft.com/office/drawing/2014/main" id="{17C1D2DC-6064-4AF8-BCA9-F836B385EA0C}"/>
              </a:ext>
            </a:extLst>
          </p:cNvPr>
          <p:cNvGrpSpPr/>
          <p:nvPr/>
        </p:nvGrpSpPr>
        <p:grpSpPr>
          <a:xfrm>
            <a:off x="205493" y="2771366"/>
            <a:ext cx="2903741" cy="3294519"/>
            <a:chOff x="313754" y="2275188"/>
            <a:chExt cx="2570779" cy="2916748"/>
          </a:xfrm>
        </p:grpSpPr>
        <p:grpSp>
          <p:nvGrpSpPr>
            <p:cNvPr id="29" name="グループ化 28">
              <a:extLst>
                <a:ext uri="{FF2B5EF4-FFF2-40B4-BE49-F238E27FC236}">
                  <a16:creationId xmlns:a16="http://schemas.microsoft.com/office/drawing/2014/main" id="{16EE3279-2429-47CF-AD7D-48FFF88F5286}"/>
                </a:ext>
              </a:extLst>
            </p:cNvPr>
            <p:cNvGrpSpPr/>
            <p:nvPr/>
          </p:nvGrpSpPr>
          <p:grpSpPr>
            <a:xfrm>
              <a:off x="313754" y="2275188"/>
              <a:ext cx="2570779" cy="2916748"/>
              <a:chOff x="188641" y="1691680"/>
              <a:chExt cx="3906057" cy="4431725"/>
            </a:xfrm>
          </p:grpSpPr>
          <p:grpSp>
            <p:nvGrpSpPr>
              <p:cNvPr id="31" name="グループ化 30">
                <a:extLst>
                  <a:ext uri="{FF2B5EF4-FFF2-40B4-BE49-F238E27FC236}">
                    <a16:creationId xmlns:a16="http://schemas.microsoft.com/office/drawing/2014/main" id="{D7DEC205-58E2-438F-BA77-C2171CB11845}"/>
                  </a:ext>
                </a:extLst>
              </p:cNvPr>
              <p:cNvGrpSpPr/>
              <p:nvPr/>
            </p:nvGrpSpPr>
            <p:grpSpPr>
              <a:xfrm>
                <a:off x="188641" y="1691680"/>
                <a:ext cx="3906057" cy="4229558"/>
                <a:chOff x="121243" y="1256518"/>
                <a:chExt cx="3906057" cy="4229558"/>
              </a:xfrm>
            </p:grpSpPr>
            <p:pic>
              <p:nvPicPr>
                <p:cNvPr id="34" name="Picture 2">
                  <a:extLst>
                    <a:ext uri="{FF2B5EF4-FFF2-40B4-BE49-F238E27FC236}">
                      <a16:creationId xmlns:a16="http://schemas.microsoft.com/office/drawing/2014/main" id="{F966A9BA-020D-4A13-9FA8-07DF506F519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11114"/>
                <a:stretch/>
              </p:blipFill>
              <p:spPr bwMode="auto">
                <a:xfrm>
                  <a:off x="121243" y="1256518"/>
                  <a:ext cx="3906057" cy="422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a:extLst>
                    <a:ext uri="{FF2B5EF4-FFF2-40B4-BE49-F238E27FC236}">
                      <a16:creationId xmlns:a16="http://schemas.microsoft.com/office/drawing/2014/main" id="{FAC78742-B751-45B0-B5A2-EE89E12344E0}"/>
                    </a:ext>
                  </a:extLst>
                </p:cNvPr>
                <p:cNvSpPr txBox="1"/>
                <p:nvPr/>
              </p:nvSpPr>
              <p:spPr>
                <a:xfrm>
                  <a:off x="2231186" y="4628544"/>
                  <a:ext cx="1222542" cy="429972"/>
                </a:xfrm>
                <a:prstGeom prst="rect">
                  <a:avLst/>
                </a:prstGeom>
                <a:solidFill>
                  <a:srgbClr val="FFFFFF"/>
                </a:solidFill>
              </p:spPr>
              <p:txBody>
                <a:bodyPr wrap="square" rtlCol="0">
                  <a:spAutoFit/>
                </a:bodyPr>
                <a:lstStyle/>
                <a:p>
                  <a:pPr defTabSz="844083">
                    <a:defRPr/>
                  </a:pPr>
                  <a:endParaRPr kumimoji="1" lang="ja-JP" altLang="en-US" sz="1477" kern="0" dirty="0">
                    <a:solidFill>
                      <a:prstClr val="black"/>
                    </a:solidFill>
                    <a:latin typeface="Meiryo UI" panose="020B0604030504040204" pitchFamily="50" charset="-128"/>
                    <a:ea typeface="Meiryo UI" panose="020B0604030504040204" pitchFamily="50" charset="-128"/>
                  </a:endParaRPr>
                </a:p>
              </p:txBody>
            </p:sp>
          </p:grpSp>
          <p:pic>
            <p:nvPicPr>
              <p:cNvPr id="32" name="Picture 2">
                <a:extLst>
                  <a:ext uri="{FF2B5EF4-FFF2-40B4-BE49-F238E27FC236}">
                    <a16:creationId xmlns:a16="http://schemas.microsoft.com/office/drawing/2014/main" id="{9B709D74-1045-42FA-B530-960BA5EDA67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88037" y="5847634"/>
                <a:ext cx="1270199" cy="27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図 32">
                <a:extLst>
                  <a:ext uri="{FF2B5EF4-FFF2-40B4-BE49-F238E27FC236}">
                    <a16:creationId xmlns:a16="http://schemas.microsoft.com/office/drawing/2014/main" id="{07F41630-96D5-4984-8F95-6B5B290D13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80542" y="5048122"/>
                <a:ext cx="585357" cy="175724"/>
              </a:xfrm>
              <a:prstGeom prst="rect">
                <a:avLst/>
              </a:prstGeom>
            </p:spPr>
          </p:pic>
        </p:grpSp>
        <p:sp>
          <p:nvSpPr>
            <p:cNvPr id="30" name="テキスト ボックス 29">
              <a:extLst>
                <a:ext uri="{FF2B5EF4-FFF2-40B4-BE49-F238E27FC236}">
                  <a16:creationId xmlns:a16="http://schemas.microsoft.com/office/drawing/2014/main" id="{30E3C217-E7C1-4E09-A740-EA8531AC9808}"/>
                </a:ext>
              </a:extLst>
            </p:cNvPr>
            <p:cNvSpPr txBox="1"/>
            <p:nvPr/>
          </p:nvSpPr>
          <p:spPr>
            <a:xfrm>
              <a:off x="1600669" y="4807397"/>
              <a:ext cx="1008112" cy="282987"/>
            </a:xfrm>
            <a:prstGeom prst="rect">
              <a:avLst/>
            </a:prstGeom>
            <a:solidFill>
              <a:sysClr val="window" lastClr="FFFFFF"/>
            </a:solidFill>
          </p:spPr>
          <p:txBody>
            <a:bodyPr wrap="square" rtlCol="0">
              <a:spAutoFit/>
            </a:bodyPr>
            <a:lstStyle/>
            <a:p>
              <a:pPr defTabSz="844083">
                <a:defRPr/>
              </a:pPr>
              <a:endParaRPr kumimoji="1" lang="ja-JP" altLang="en-US" sz="1477" kern="0" dirty="0">
                <a:solidFill>
                  <a:prstClr val="black"/>
                </a:solidFill>
                <a:latin typeface="Meiryo UI" panose="020B0604030504040204" pitchFamily="50" charset="-128"/>
                <a:ea typeface="Meiryo UI" panose="020B0604030504040204" pitchFamily="50" charset="-128"/>
              </a:endParaRPr>
            </a:p>
          </p:txBody>
        </p:sp>
      </p:grpSp>
      <p:sp>
        <p:nvSpPr>
          <p:cNvPr id="36" name="正方形/長方形 35">
            <a:extLst>
              <a:ext uri="{FF2B5EF4-FFF2-40B4-BE49-F238E27FC236}">
                <a16:creationId xmlns:a16="http://schemas.microsoft.com/office/drawing/2014/main" id="{E11F2771-078E-47A9-B34C-5CB718B31C30}"/>
              </a:ext>
            </a:extLst>
          </p:cNvPr>
          <p:cNvSpPr/>
          <p:nvPr/>
        </p:nvSpPr>
        <p:spPr>
          <a:xfrm>
            <a:off x="3206029" y="4572218"/>
            <a:ext cx="3512827" cy="1799355"/>
          </a:xfrm>
          <a:prstGeom prst="rect">
            <a:avLst/>
          </a:prstGeom>
          <a:solidFill>
            <a:sysClr val="window" lastClr="FFFFFF">
              <a:alpha val="50000"/>
            </a:sysClr>
          </a:solidFill>
          <a:ln w="25400" cap="flat" cmpd="sng" algn="ctr">
            <a:noFill/>
            <a:prstDash val="solid"/>
          </a:ln>
          <a:effectLst/>
        </p:spPr>
        <p:txBody>
          <a:bodyPr numCol="1" rtlCol="0" anchor="t"/>
          <a:lstStyle/>
          <a:p>
            <a:pPr defTabSz="844083">
              <a:defRPr/>
            </a:pPr>
            <a:r>
              <a:rPr kumimoji="1" lang="en-US" altLang="ja-JP" sz="1600" b="1" kern="0"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Via shinkansen bullet train</a:t>
            </a:r>
          </a:p>
          <a:p>
            <a:pPr defTabSz="844083">
              <a:defRPr/>
            </a:pPr>
            <a:r>
              <a:rPr kumimoji="1" lang="en-US" altLang="ja-JP" sz="140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Kyoto is serviced by Japan’s famous shinkansen bullet train, which offers a scenic and speedy way to travel between cities. </a:t>
            </a:r>
          </a:p>
          <a:p>
            <a:pPr defTabSz="844083">
              <a:defRPr/>
            </a:pPr>
            <a:endParaRPr kumimoji="1" lang="en-US" altLang="ja-JP" sz="140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defTabSz="844083">
              <a:defRPr/>
            </a:pPr>
            <a:r>
              <a:rPr kumimoji="1" lang="en-US" altLang="ja-JP" sz="1400" b="1"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From Tokyo: </a:t>
            </a:r>
            <a:r>
              <a:rPr kumimoji="1" lang="en-US" altLang="ja-JP" sz="140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approx. 2 hours 15 min.</a:t>
            </a:r>
          </a:p>
          <a:p>
            <a:pPr defTabSz="844083">
              <a:defRPr/>
            </a:pPr>
            <a:r>
              <a:rPr kumimoji="1" lang="en-US" altLang="ja-JP" sz="1400" b="1"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From Kobe:  </a:t>
            </a:r>
            <a:r>
              <a:rPr kumimoji="1" lang="en-US" altLang="ja-JP" sz="140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approx. 30 min.</a:t>
            </a:r>
          </a:p>
          <a:p>
            <a:pPr defTabSz="844083">
              <a:defRPr/>
            </a:pPr>
            <a:r>
              <a:rPr kumimoji="1" lang="en-US" altLang="ja-JP" sz="1400" b="1"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From Fukuoka: </a:t>
            </a:r>
            <a:r>
              <a:rPr kumimoji="1" lang="en-US" altLang="ja-JP" sz="140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approx. 3 hours</a:t>
            </a:r>
          </a:p>
          <a:p>
            <a:pPr defTabSz="844083">
              <a:defRPr/>
            </a:pPr>
            <a:r>
              <a:rPr kumimoji="1" lang="en-US" altLang="ja-JP" sz="1400" b="1"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From Hiroshima: </a:t>
            </a:r>
            <a:r>
              <a:rPr kumimoji="1" lang="en-US" altLang="ja-JP" sz="1400" kern="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approx. 1 hour 40 min.</a:t>
            </a:r>
          </a:p>
          <a:p>
            <a:pPr defTabSz="844083">
              <a:defRPr/>
            </a:pPr>
            <a:endParaRPr kumimoji="1" lang="en-US" altLang="ja-JP" sz="1050" kern="0" dirty="0">
              <a:solidFill>
                <a:prstClr val="black"/>
              </a:solidFill>
              <a:latin typeface="Meiryo UI" panose="020B0604030504040204" pitchFamily="50" charset="-128"/>
              <a:ea typeface="Meiryo UI" panose="020B0604030504040204" pitchFamily="50" charset="-128"/>
              <a:cs typeface="Calibri Light" panose="020F0302020204030204" pitchFamily="34" charset="0"/>
            </a:endParaRPr>
          </a:p>
        </p:txBody>
      </p:sp>
      <p:grpSp>
        <p:nvGrpSpPr>
          <p:cNvPr id="23" name="グループ化 22">
            <a:extLst>
              <a:ext uri="{FF2B5EF4-FFF2-40B4-BE49-F238E27FC236}">
                <a16:creationId xmlns:a16="http://schemas.microsoft.com/office/drawing/2014/main" id="{7EDF1C10-1A3E-417C-BE9D-8C8E67D5E474}"/>
              </a:ext>
            </a:extLst>
          </p:cNvPr>
          <p:cNvGrpSpPr/>
          <p:nvPr/>
        </p:nvGrpSpPr>
        <p:grpSpPr>
          <a:xfrm>
            <a:off x="3206029" y="3200428"/>
            <a:ext cx="5405707" cy="1371791"/>
            <a:chOff x="582586" y="6918915"/>
            <a:chExt cx="5404795" cy="1034920"/>
          </a:xfrm>
        </p:grpSpPr>
        <p:graphicFrame>
          <p:nvGraphicFramePr>
            <p:cNvPr id="24" name="図表 23">
              <a:extLst>
                <a:ext uri="{FF2B5EF4-FFF2-40B4-BE49-F238E27FC236}">
                  <a16:creationId xmlns:a16="http://schemas.microsoft.com/office/drawing/2014/main" id="{BBBADE07-E9DF-4454-9D71-FA8A1E3F0213}"/>
                </a:ext>
              </a:extLst>
            </p:cNvPr>
            <p:cNvGraphicFramePr/>
            <p:nvPr/>
          </p:nvGraphicFramePr>
          <p:xfrm>
            <a:off x="582586" y="6918916"/>
            <a:ext cx="2502024" cy="10349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5" name="図表 24">
              <a:extLst>
                <a:ext uri="{FF2B5EF4-FFF2-40B4-BE49-F238E27FC236}">
                  <a16:creationId xmlns:a16="http://schemas.microsoft.com/office/drawing/2014/main" id="{6278B0E8-AFE0-41B9-9768-749C2CE7D69F}"/>
                </a:ext>
              </a:extLst>
            </p:cNvPr>
            <p:cNvGraphicFramePr/>
            <p:nvPr/>
          </p:nvGraphicFramePr>
          <p:xfrm>
            <a:off x="3132959" y="6918916"/>
            <a:ext cx="1997968" cy="10349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6" name="四角形: 角を丸くする 25">
              <a:extLst>
                <a:ext uri="{FF2B5EF4-FFF2-40B4-BE49-F238E27FC236}">
                  <a16:creationId xmlns:a16="http://schemas.microsoft.com/office/drawing/2014/main" id="{4B650072-8811-4CFC-95A3-4AFE376F9FA1}"/>
                </a:ext>
              </a:extLst>
            </p:cNvPr>
            <p:cNvSpPr/>
            <p:nvPr/>
          </p:nvSpPr>
          <p:spPr>
            <a:xfrm>
              <a:off x="5172238" y="6918915"/>
              <a:ext cx="815143" cy="1034919"/>
            </a:xfrm>
            <a:prstGeom prst="roundRect">
              <a:avLst/>
            </a:prstGeom>
            <a:solidFill>
              <a:srgbClr val="8064A2"/>
            </a:solidFill>
            <a:ln>
              <a:noFill/>
            </a:ln>
            <a:effectLst/>
          </p:spPr>
          <p:txBody>
            <a:bodyPr rtlCol="0" anchor="ctr"/>
            <a:lstStyle/>
            <a:p>
              <a:pPr algn="ctr" defTabSz="844083">
                <a:defRPr/>
              </a:pPr>
              <a:r>
                <a:rPr kumimoji="1" lang="en-US" altLang="ja-JP" sz="1292" kern="0" dirty="0">
                  <a:solidFill>
                    <a:prstClr val="white"/>
                  </a:solidFill>
                  <a:latin typeface="Meiryo UI" panose="020B0604030504040204" pitchFamily="50" charset="-128"/>
                  <a:ea typeface="Meiryo UI" panose="020B0604030504040204" pitchFamily="50" charset="-128"/>
                  <a:cs typeface="Calibri Light" panose="020F0302020204030204" pitchFamily="34" charset="0"/>
                </a:rPr>
                <a:t>Kyoto</a:t>
              </a:r>
              <a:endParaRPr kumimoji="1" lang="ja-JP" altLang="en-US" sz="1292" kern="0" dirty="0">
                <a:solidFill>
                  <a:prstClr val="white"/>
                </a:solidFill>
                <a:latin typeface="Meiryo UI" panose="020B0604030504040204" pitchFamily="50" charset="-128"/>
                <a:ea typeface="Meiryo UI" panose="020B0604030504040204" pitchFamily="50" charset="-128"/>
                <a:cs typeface="Calibri Light" panose="020F0302020204030204" pitchFamily="34" charset="0"/>
              </a:endParaRPr>
            </a:p>
          </p:txBody>
        </p:sp>
      </p:grpSp>
      <p:pic>
        <p:nvPicPr>
          <p:cNvPr id="1026" name="Picture 2" descr="新幹線総製作両数No.1">
            <a:extLst>
              <a:ext uri="{FF2B5EF4-FFF2-40B4-BE49-F238E27FC236}">
                <a16:creationId xmlns:a16="http://schemas.microsoft.com/office/drawing/2014/main" id="{8F6FC851-BE49-CB75-E9DB-D068A52D5F63}"/>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616061" y="5128998"/>
            <a:ext cx="2278152" cy="110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4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BC1EDB-2A56-4574-883F-DF6206B9137B}"/>
              </a:ext>
            </a:extLst>
          </p:cNvPr>
          <p:cNvSpPr/>
          <p:nvPr/>
        </p:nvSpPr>
        <p:spPr>
          <a:xfrm>
            <a:off x="107661" y="93432"/>
            <a:ext cx="3618298" cy="523220"/>
          </a:xfrm>
          <a:prstGeom prst="rect">
            <a:avLst/>
          </a:prstGeom>
        </p:spPr>
        <p:txBody>
          <a:bodyPr wrap="none">
            <a:spAutoFit/>
          </a:bodyPr>
          <a:lstStyle/>
          <a:p>
            <a:pPr defTabSz="422041">
              <a:defRPr/>
            </a:pPr>
            <a:r>
              <a:rPr lang="en-US"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Facts About Kyoto</a:t>
            </a:r>
          </a:p>
        </p:txBody>
      </p:sp>
      <p:sp>
        <p:nvSpPr>
          <p:cNvPr id="3" name="テキスト ボックス 2">
            <a:extLst>
              <a:ext uri="{FF2B5EF4-FFF2-40B4-BE49-F238E27FC236}">
                <a16:creationId xmlns:a16="http://schemas.microsoft.com/office/drawing/2014/main" id="{A7198FC7-E927-46BD-B1C2-8378B38D484C}"/>
              </a:ext>
            </a:extLst>
          </p:cNvPr>
          <p:cNvSpPr txBox="1"/>
          <p:nvPr/>
        </p:nvSpPr>
        <p:spPr>
          <a:xfrm>
            <a:off x="205633" y="1093478"/>
            <a:ext cx="6121868" cy="5170646"/>
          </a:xfrm>
          <a:prstGeom prst="rect">
            <a:avLst/>
          </a:prstGeom>
          <a:solidFill>
            <a:schemeClr val="bg1">
              <a:alpha val="50000"/>
            </a:schemeClr>
          </a:solidFill>
        </p:spPr>
        <p:txBody>
          <a:bodyPr wrap="square" rtlCol="0">
            <a:spAutoFit/>
          </a:bodyPr>
          <a:lstStyle/>
          <a:p>
            <a:pPr marL="285750" indent="-285750" defTabSz="422041">
              <a:spcAft>
                <a:spcPts val="1200"/>
              </a:spcAft>
              <a:buFont typeface="Arial" panose="020B0604020202020204" pitchFamily="34" charset="0"/>
              <a:buChar char="•"/>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One of Japan’s most famous cities</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Kyoto has over 1,200 years of history and was the capital of Japan until the late 1800s, making it the nucleus of traditional Japanese arts and culture even now. </a:t>
            </a:r>
          </a:p>
          <a:p>
            <a:pPr marL="285750" indent="-285750" defTabSz="422041">
              <a:spcAft>
                <a:spcPts val="1200"/>
              </a:spcAft>
              <a:buFont typeface="Arial" panose="020B0604020202020204" pitchFamily="34" charset="0"/>
              <a:buChar char="•"/>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A compact city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nestled in a valley surrounded by mountains, Kyoto is built in a grid pattern that makes for easy navigation using public transportation, bicycling, or walking. </a:t>
            </a:r>
          </a:p>
          <a:p>
            <a:pPr marL="285750" indent="-285750" defTabSz="422041">
              <a:spcAft>
                <a:spcPts val="1200"/>
              </a:spcAft>
              <a:buFont typeface="Arial" panose="020B0604020202020204" pitchFamily="34" charset="0"/>
              <a:buChar char="•"/>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Visitors</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can taste authentic Japanese cuisine, visit World Heritage Sites and a myriad of museums, and enjoy cultural experiences such as tea ceremony, sake brewery tours, wearing kimonos, and more. </a:t>
            </a:r>
          </a:p>
          <a:p>
            <a:pPr marL="285750" indent="-285750" defTabSz="422041">
              <a:buFont typeface="Arial" panose="020B0604020202020204" pitchFamily="34" charset="0"/>
              <a:buChar char="•"/>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A popular destination</a:t>
            </a:r>
            <a: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for both domestic and overseas travelers, Kyoto welcomes each guest with its famed </a:t>
            </a:r>
            <a:r>
              <a:rPr lang="en-US" altLang="ja-JP" sz="2000" i="1" dirty="0" err="1">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omotenashi</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hospitality.</a:t>
            </a:r>
            <a:endParaRPr lang="ja-JP" altLang="en-US"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50C76414-C8F5-4247-81E5-DC10F270456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96922" y="2868915"/>
            <a:ext cx="1864640" cy="1358705"/>
          </a:xfrm>
          <a:prstGeom prst="rect">
            <a:avLst/>
          </a:prstGeom>
        </p:spPr>
      </p:pic>
      <p:pic>
        <p:nvPicPr>
          <p:cNvPr id="8" name="図 7">
            <a:extLst>
              <a:ext uri="{FF2B5EF4-FFF2-40B4-BE49-F238E27FC236}">
                <a16:creationId xmlns:a16="http://schemas.microsoft.com/office/drawing/2014/main" id="{BDB57D72-261A-9B4C-0DB9-B2CE1BA65A6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6922" y="1234120"/>
            <a:ext cx="1864640" cy="1243094"/>
          </a:xfrm>
          <a:prstGeom prst="rect">
            <a:avLst/>
          </a:prstGeom>
        </p:spPr>
      </p:pic>
      <p:pic>
        <p:nvPicPr>
          <p:cNvPr id="10" name="図 9">
            <a:extLst>
              <a:ext uri="{FF2B5EF4-FFF2-40B4-BE49-F238E27FC236}">
                <a16:creationId xmlns:a16="http://schemas.microsoft.com/office/drawing/2014/main" id="{75AAD5DF-4CA1-47F7-B359-00F449DDF84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96922" y="4503712"/>
            <a:ext cx="1864640" cy="1358704"/>
          </a:xfrm>
          <a:prstGeom prst="rect">
            <a:avLst/>
          </a:prstGeom>
        </p:spPr>
      </p:pic>
    </p:spTree>
    <p:extLst>
      <p:ext uri="{BB962C8B-B14F-4D97-AF65-F5344CB8AC3E}">
        <p14:creationId xmlns:p14="http://schemas.microsoft.com/office/powerpoint/2010/main" val="249482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BC1EDB-2A56-4574-883F-DF6206B9137B}"/>
              </a:ext>
            </a:extLst>
          </p:cNvPr>
          <p:cNvSpPr/>
          <p:nvPr/>
        </p:nvSpPr>
        <p:spPr>
          <a:xfrm>
            <a:off x="107661" y="83493"/>
            <a:ext cx="3618298" cy="523220"/>
          </a:xfrm>
          <a:prstGeom prst="rect">
            <a:avLst/>
          </a:prstGeom>
        </p:spPr>
        <p:txBody>
          <a:bodyPr wrap="none">
            <a:spAutoFit/>
          </a:bodyPr>
          <a:lstStyle/>
          <a:p>
            <a:pPr defTabSz="422041">
              <a:defRPr/>
            </a:pPr>
            <a:r>
              <a:rPr lang="en-US"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Facts About Kyoto</a:t>
            </a:r>
          </a:p>
        </p:txBody>
      </p:sp>
      <p:sp>
        <p:nvSpPr>
          <p:cNvPr id="5" name="正方形/長方形 4">
            <a:extLst>
              <a:ext uri="{FF2B5EF4-FFF2-40B4-BE49-F238E27FC236}">
                <a16:creationId xmlns:a16="http://schemas.microsoft.com/office/drawing/2014/main" id="{24B12DB1-1D9F-4325-949D-53531ABF84F4}"/>
              </a:ext>
            </a:extLst>
          </p:cNvPr>
          <p:cNvSpPr/>
          <p:nvPr/>
        </p:nvSpPr>
        <p:spPr>
          <a:xfrm>
            <a:off x="520581" y="2723322"/>
            <a:ext cx="8245732" cy="2060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41">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Current population</a:t>
            </a:r>
            <a: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b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br>
            <a:r>
              <a:rPr lang="ja-JP" altLang="en-US"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1.46 million (9</a:t>
            </a:r>
            <a:r>
              <a:rPr lang="en-US" altLang="ja-JP" sz="2000" baseline="30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th</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largest city in Japan including Tokyo)</a:t>
            </a:r>
            <a:endParaRPr lang="en-US" altLang="ja-JP" sz="2000" baseline="30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defTabSz="422041">
              <a:spcBef>
                <a:spcPts val="600"/>
              </a:spcBef>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Average temperature in October </a:t>
            </a:r>
            <a: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b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br>
            <a: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ja-JP" altLang="en-US"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high</a:t>
            </a:r>
            <a:r>
              <a:rPr lang="ja-JP" altLang="en-US"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22.6°C (low)</a:t>
            </a:r>
            <a:r>
              <a:rPr lang="ja-JP" altLang="en-US"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12.0</a:t>
            </a:r>
            <a:r>
              <a:rPr lang="ja-JP" altLang="en-US"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endPar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defTabSz="422041">
              <a:spcBef>
                <a:spcPts val="600"/>
              </a:spcBef>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Average rainfall</a:t>
            </a:r>
            <a:r>
              <a:rPr lang="ja-JP" altLang="en-US"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in</a:t>
            </a:r>
            <a:r>
              <a:rPr lang="ja-JP" altLang="en-US"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October</a:t>
            </a:r>
            <a:r>
              <a:rPr lang="ja-JP" altLang="en-US"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126.7</a:t>
            </a:r>
            <a:r>
              <a:rPr lang="ja-JP" altLang="en-US"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mm</a:t>
            </a:r>
          </a:p>
          <a:p>
            <a:pPr defTabSz="422041">
              <a:spcBef>
                <a:spcPts val="600"/>
              </a:spcBef>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Time zone</a:t>
            </a:r>
            <a: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Japan Standard Time (GMT +9)</a:t>
            </a:r>
            <a:endPar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defTabSz="422041">
              <a:spcBef>
                <a:spcPts val="600"/>
              </a:spcBef>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City center</a:t>
            </a:r>
            <a: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b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br>
            <a:r>
              <a:rPr lang="ja-JP" altLang="en-US"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Approx. 10 km (6 miles) north-south, 8 km(5miles)east-west</a:t>
            </a:r>
          </a:p>
          <a:p>
            <a:pPr defTabSz="422041">
              <a:spcBef>
                <a:spcPts val="600"/>
              </a:spcBef>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Geography</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b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br>
            <a:r>
              <a:rPr lang="ja-JP" altLang="en-US"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Basin surrounded by low mountains to the west, north &amp; east; </a:t>
            </a:r>
            <a:b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br>
            <a:r>
              <a:rPr lang="ja-JP" altLang="en-US"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gently sloping down from north to south; bisected by rivers</a:t>
            </a:r>
          </a:p>
          <a:p>
            <a:pPr defTabSz="422041">
              <a:spcBef>
                <a:spcPts val="600"/>
              </a:spcBef>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Major universities</a:t>
            </a:r>
            <a: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b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br>
            <a:r>
              <a:rPr lang="ja-JP" altLang="en-US"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Kyoto University, </a:t>
            </a:r>
            <a:r>
              <a:rPr lang="en-US" altLang="ja-JP" sz="2000" dirty="0" err="1">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Ritsumeikan</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University, Doshisha University, </a:t>
            </a:r>
            <a:b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br>
            <a:r>
              <a:rPr lang="ja-JP" altLang="en-US"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Kyoto Prefectural University</a:t>
            </a:r>
            <a:endPar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defTabSz="422041">
              <a:spcBef>
                <a:spcPts val="600"/>
              </a:spcBef>
              <a:defRPr/>
            </a:pPr>
            <a:r>
              <a:rPr lang="en-US" altLang="ja-JP" sz="2000" b="1" dirty="0">
                <a:solidFill>
                  <a:srgbClr val="C00000"/>
                </a:solidFill>
                <a:latin typeface="Times New Roman" panose="02020603050405020304" pitchFamily="18" charset="0"/>
                <a:ea typeface="Meiryo UI" panose="020B0604030504040204" pitchFamily="50" charset="-128"/>
                <a:cs typeface="Times New Roman" panose="02020603050405020304" pitchFamily="18" charset="0"/>
              </a:rPr>
              <a:t>Major businesses and corporations</a:t>
            </a:r>
            <a: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br>
              <a:rPr lang="en-US" altLang="ja-JP"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br>
            <a:r>
              <a:rPr lang="ja-JP" altLang="en-US" sz="2000" b="1"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20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Nintendo, Kyocera, Omron, Rohm, Shimadzu, Horiba, Wacoal</a:t>
            </a:r>
          </a:p>
        </p:txBody>
      </p:sp>
    </p:spTree>
    <p:extLst>
      <p:ext uri="{BB962C8B-B14F-4D97-AF65-F5344CB8AC3E}">
        <p14:creationId xmlns:p14="http://schemas.microsoft.com/office/powerpoint/2010/main" val="110802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EED18F27-3C26-4D57-8769-C3D72A1D0698}"/>
              </a:ext>
            </a:extLst>
          </p:cNvPr>
          <p:cNvSpPr/>
          <p:nvPr/>
        </p:nvSpPr>
        <p:spPr>
          <a:xfrm>
            <a:off x="86494" y="83260"/>
            <a:ext cx="3800912" cy="523220"/>
          </a:xfrm>
          <a:prstGeom prst="rect">
            <a:avLst/>
          </a:prstGeom>
        </p:spPr>
        <p:txBody>
          <a:bodyPr wrap="none">
            <a:spAutoFit/>
          </a:bodyPr>
          <a:lstStyle/>
          <a:p>
            <a:pPr defTabSz="422041">
              <a:defRPr/>
            </a:pPr>
            <a:r>
              <a:rPr lang="en-US"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Kyoto</a:t>
            </a:r>
            <a:r>
              <a:rPr lang="ja-JP" altLang="en-US"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　</a:t>
            </a:r>
            <a:r>
              <a:rPr lang="en-US"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Information</a:t>
            </a:r>
            <a:endParaRPr lang="it-IT"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endParaRPr>
          </a:p>
        </p:txBody>
      </p:sp>
      <p:sp>
        <p:nvSpPr>
          <p:cNvPr id="45" name="テキスト ボックス 44">
            <a:extLst>
              <a:ext uri="{FF2B5EF4-FFF2-40B4-BE49-F238E27FC236}">
                <a16:creationId xmlns:a16="http://schemas.microsoft.com/office/drawing/2014/main" id="{AA3E8CAE-56C9-4C57-BC24-1D15098F5181}"/>
              </a:ext>
            </a:extLst>
          </p:cNvPr>
          <p:cNvSpPr txBox="1"/>
          <p:nvPr/>
        </p:nvSpPr>
        <p:spPr>
          <a:xfrm>
            <a:off x="174129" y="1335330"/>
            <a:ext cx="8830732" cy="1631216"/>
          </a:xfrm>
          <a:prstGeom prst="rect">
            <a:avLst/>
          </a:prstGeom>
          <a:solidFill>
            <a:schemeClr val="bg1">
              <a:alpha val="60000"/>
            </a:schemeClr>
          </a:solidFill>
        </p:spPr>
        <p:txBody>
          <a:bodyPr wrap="square" rtlCol="0">
            <a:spAutoFit/>
          </a:bodyPr>
          <a:lstStyle/>
          <a:p>
            <a:pPr marL="285750" indent="-285750" defTabSz="422041">
              <a:buFont typeface="Wingdings" panose="05000000000000000000" pitchFamily="2" charset="2"/>
              <a:buChar char="l"/>
              <a:defRPr/>
            </a:pPr>
            <a:r>
              <a:rPr lang="en-US" altLang="ja-JP"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There are over 57,000 rooms in almost 4,000 facilities in Kyoto, ranging from luxury resorts and international hotel brands to budget-friendly hostels and guest houses. Guests also have the option of staying in traditional Japanese inns, called ryokan. </a:t>
            </a:r>
          </a:p>
          <a:p>
            <a:pPr marL="285750" indent="-285750" defTabSz="422041">
              <a:spcBef>
                <a:spcPts val="1200"/>
              </a:spcBef>
              <a:buFont typeface="Wingdings" panose="05000000000000000000" pitchFamily="2" charset="2"/>
              <a:buChar char="l"/>
              <a:defRPr/>
            </a:pPr>
            <a:r>
              <a:rPr lang="en-US" altLang="ja-JP"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Many hotels are located on along the Kyoto City Subway routes, offering simple and convenient access from the conference center. </a:t>
            </a:r>
          </a:p>
        </p:txBody>
      </p:sp>
      <p:sp>
        <p:nvSpPr>
          <p:cNvPr id="2" name="テキスト ボックス 1">
            <a:extLst>
              <a:ext uri="{FF2B5EF4-FFF2-40B4-BE49-F238E27FC236}">
                <a16:creationId xmlns:a16="http://schemas.microsoft.com/office/drawing/2014/main" id="{E4CEA584-6E0E-2906-BA49-D4586D9963B6}"/>
              </a:ext>
            </a:extLst>
          </p:cNvPr>
          <p:cNvSpPr txBox="1"/>
          <p:nvPr/>
        </p:nvSpPr>
        <p:spPr>
          <a:xfrm>
            <a:off x="139139" y="763559"/>
            <a:ext cx="6003282" cy="579967"/>
          </a:xfrm>
          <a:prstGeom prst="rect">
            <a:avLst/>
          </a:prstGeom>
          <a:noFill/>
        </p:spPr>
        <p:txBody>
          <a:bodyPr wrap="square" rtlCol="0">
            <a:spAutoFit/>
          </a:bodyPr>
          <a:lstStyle/>
          <a:p>
            <a:pPr defTabSz="844083">
              <a:lnSpc>
                <a:spcPct val="150000"/>
              </a:lnSpc>
              <a:defRPr/>
            </a:pPr>
            <a:r>
              <a:rPr kumimoji="1" lang="en-US" altLang="ja-JP" sz="2400" b="1" kern="0" dirty="0">
                <a:solidFill>
                  <a:srgbClr val="C00000"/>
                </a:solidFill>
                <a:effectLst>
                  <a:glow>
                    <a:srgbClr val="4F81BD"/>
                  </a:glow>
                </a:effectLst>
                <a:latin typeface="Times New Roman" panose="02020603050405020304" pitchFamily="18" charset="0"/>
                <a:ea typeface="Meiryo UI" panose="020B0604030504040204" pitchFamily="50" charset="-128"/>
                <a:cs typeface="Times New Roman" panose="02020603050405020304" pitchFamily="18" charset="0"/>
              </a:rPr>
              <a:t>Accommodation</a:t>
            </a:r>
          </a:p>
        </p:txBody>
      </p:sp>
      <p:sp>
        <p:nvSpPr>
          <p:cNvPr id="3" name="テキスト ボックス 2">
            <a:extLst>
              <a:ext uri="{FF2B5EF4-FFF2-40B4-BE49-F238E27FC236}">
                <a16:creationId xmlns:a16="http://schemas.microsoft.com/office/drawing/2014/main" id="{BF855363-B8A4-290D-2EF9-96B8A8A86655}"/>
              </a:ext>
            </a:extLst>
          </p:cNvPr>
          <p:cNvSpPr txBox="1"/>
          <p:nvPr/>
        </p:nvSpPr>
        <p:spPr>
          <a:xfrm>
            <a:off x="76555" y="3677819"/>
            <a:ext cx="6003282" cy="579967"/>
          </a:xfrm>
          <a:prstGeom prst="rect">
            <a:avLst/>
          </a:prstGeom>
          <a:noFill/>
        </p:spPr>
        <p:txBody>
          <a:bodyPr wrap="square" rtlCol="0">
            <a:spAutoFit/>
          </a:bodyPr>
          <a:lstStyle/>
          <a:p>
            <a:pPr defTabSz="844083">
              <a:lnSpc>
                <a:spcPct val="150000"/>
              </a:lnSpc>
              <a:defRPr/>
            </a:pPr>
            <a:r>
              <a:rPr kumimoji="1" lang="en-US" altLang="ja-JP" sz="2400" b="1" kern="0" dirty="0">
                <a:solidFill>
                  <a:srgbClr val="C00000"/>
                </a:solidFill>
                <a:effectLst>
                  <a:glow>
                    <a:srgbClr val="4F81BD"/>
                  </a:glow>
                </a:effectLst>
                <a:latin typeface="Times New Roman" panose="02020603050405020304" pitchFamily="18" charset="0"/>
                <a:ea typeface="Meiryo UI" panose="020B0604030504040204" pitchFamily="50" charset="-128"/>
                <a:cs typeface="Times New Roman" panose="02020603050405020304" pitchFamily="18" charset="0"/>
              </a:rPr>
              <a:t>Public Transportation</a:t>
            </a:r>
          </a:p>
        </p:txBody>
      </p:sp>
      <p:sp>
        <p:nvSpPr>
          <p:cNvPr id="4" name="テキスト ボックス 3">
            <a:extLst>
              <a:ext uri="{FF2B5EF4-FFF2-40B4-BE49-F238E27FC236}">
                <a16:creationId xmlns:a16="http://schemas.microsoft.com/office/drawing/2014/main" id="{763982AF-44C8-83AB-04D9-6DF2D9CA2482}"/>
              </a:ext>
            </a:extLst>
          </p:cNvPr>
          <p:cNvSpPr txBox="1"/>
          <p:nvPr/>
        </p:nvSpPr>
        <p:spPr>
          <a:xfrm>
            <a:off x="174129" y="4365161"/>
            <a:ext cx="8830732" cy="923330"/>
          </a:xfrm>
          <a:prstGeom prst="rect">
            <a:avLst/>
          </a:prstGeom>
          <a:solidFill>
            <a:schemeClr val="bg1">
              <a:alpha val="60000"/>
            </a:schemeClr>
          </a:solidFill>
        </p:spPr>
        <p:txBody>
          <a:bodyPr wrap="square" rtlCol="0">
            <a:spAutoFit/>
          </a:bodyPr>
          <a:lstStyle/>
          <a:p>
            <a:pPr marL="285750" indent="-285750" defTabSz="422041">
              <a:buFont typeface="Wingdings" panose="05000000000000000000" pitchFamily="2" charset="2"/>
              <a:buChar char="l"/>
              <a:defRPr/>
            </a:pPr>
            <a:r>
              <a:rPr lang="en-US" altLang="ja-JP"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With the City of Kyoto committed to making Kyoto a walkable city, there is an extensive public transportation network including subway, buses, and trains, which accept payment via IC card in addition to cash. Various types of discount passes are also available.</a:t>
            </a:r>
          </a:p>
        </p:txBody>
      </p:sp>
    </p:spTree>
    <p:extLst>
      <p:ext uri="{BB962C8B-B14F-4D97-AF65-F5344CB8AC3E}">
        <p14:creationId xmlns:p14="http://schemas.microsoft.com/office/powerpoint/2010/main" val="264022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EED18F27-3C26-4D57-8769-C3D72A1D0698}"/>
              </a:ext>
            </a:extLst>
          </p:cNvPr>
          <p:cNvSpPr/>
          <p:nvPr/>
        </p:nvSpPr>
        <p:spPr>
          <a:xfrm>
            <a:off x="76555" y="73321"/>
            <a:ext cx="3800912" cy="523220"/>
          </a:xfrm>
          <a:prstGeom prst="rect">
            <a:avLst/>
          </a:prstGeom>
        </p:spPr>
        <p:txBody>
          <a:bodyPr wrap="none">
            <a:spAutoFit/>
          </a:bodyPr>
          <a:lstStyle/>
          <a:p>
            <a:pPr defTabSz="422041">
              <a:defRPr/>
            </a:pPr>
            <a:r>
              <a:rPr lang="en-US"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Kyoto</a:t>
            </a:r>
            <a:r>
              <a:rPr lang="ja-JP" altLang="en-US"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　</a:t>
            </a:r>
            <a:r>
              <a:rPr lang="en-US"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rPr>
              <a:t>Information</a:t>
            </a:r>
            <a:endParaRPr lang="it-IT" altLang="ja-JP" sz="2800" b="1" dirty="0">
              <a:solidFill>
                <a:prstClr val="black"/>
              </a:solidFill>
              <a:effectLst>
                <a:glow rad="127000">
                  <a:prstClr val="white"/>
                </a:glow>
              </a:effectLst>
              <a:latin typeface="Meiryo UI" panose="020B0604030504040204" pitchFamily="50" charset="-128"/>
              <a:ea typeface="Meiryo UI" panose="020B0604030504040204" pitchFamily="50" charset="-128"/>
              <a:cs typeface="Calibri Light" panose="020F0302020204030204" pitchFamily="34" charset="0"/>
            </a:endParaRPr>
          </a:p>
        </p:txBody>
      </p:sp>
      <p:sp>
        <p:nvSpPr>
          <p:cNvPr id="6" name="テキスト ボックス 5">
            <a:extLst>
              <a:ext uri="{FF2B5EF4-FFF2-40B4-BE49-F238E27FC236}">
                <a16:creationId xmlns:a16="http://schemas.microsoft.com/office/drawing/2014/main" id="{2F68840F-29D2-0307-2618-D296D108B19F}"/>
              </a:ext>
            </a:extLst>
          </p:cNvPr>
          <p:cNvSpPr txBox="1"/>
          <p:nvPr/>
        </p:nvSpPr>
        <p:spPr>
          <a:xfrm>
            <a:off x="76555" y="1325458"/>
            <a:ext cx="3896963" cy="4524315"/>
          </a:xfrm>
          <a:prstGeom prst="rect">
            <a:avLst/>
          </a:prstGeom>
          <a:solidFill>
            <a:schemeClr val="bg1">
              <a:alpha val="50000"/>
            </a:schemeClr>
          </a:solidFill>
        </p:spPr>
        <p:txBody>
          <a:bodyPr wrap="square" rtlCol="0">
            <a:spAutoFit/>
          </a:bodyPr>
          <a:lstStyle/>
          <a:p>
            <a:pPr marL="79133" defTabSz="422041">
              <a:defRPr/>
            </a:pPr>
            <a:r>
              <a:rPr lang="en-US" altLang="ja-JP" sz="1600" b="1" dirty="0">
                <a:solidFill>
                  <a:srgbClr val="C00000"/>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Subway </a:t>
            </a:r>
            <a:r>
              <a:rPr lang="en-US" altLang="ja-JP" sz="1600" dirty="0">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The Kyoto City Subway has only 2 subway lines that run from north to south and east to west, making navigation simple. Station signs are marked in English, Chinese, Korean, and Japanese.</a:t>
            </a:r>
          </a:p>
          <a:p>
            <a:pPr marL="79133" defTabSz="422041">
              <a:defRPr/>
            </a:pPr>
            <a:r>
              <a:rPr lang="en-US" altLang="ja-JP" sz="1600" dirty="0">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 </a:t>
            </a:r>
          </a:p>
          <a:p>
            <a:pPr marL="79133" defTabSz="422041">
              <a:defRPr/>
            </a:pPr>
            <a:r>
              <a:rPr lang="en-US" altLang="ja-JP" sz="1600" b="1" dirty="0">
                <a:solidFill>
                  <a:srgbClr val="C00000"/>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Bus </a:t>
            </a:r>
            <a:r>
              <a:rPr lang="en-US" altLang="ja-JP" sz="1600" dirty="0">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The municipal bus system covers the entire city and offers sightseeing routes and English announcements for major stops. A flat-fare zone covers most of the city, at 230 yen per ride and a discount for bus transfers made within 90 minutes. </a:t>
            </a:r>
          </a:p>
          <a:p>
            <a:pPr marL="79133" defTabSz="422041">
              <a:defRPr/>
            </a:pPr>
            <a:endParaRPr lang="en-US" altLang="ja-JP" sz="1600" dirty="0">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endParaRPr>
          </a:p>
          <a:p>
            <a:pPr marL="79133" defTabSz="422041">
              <a:defRPr/>
            </a:pPr>
            <a:r>
              <a:rPr lang="en-US" altLang="ja-JP" sz="1600" b="1" dirty="0">
                <a:solidFill>
                  <a:srgbClr val="C00000"/>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Trains </a:t>
            </a:r>
            <a:r>
              <a:rPr lang="en-US" altLang="ja-JP" sz="1600" dirty="0">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In addition to JR West Japan, the city is serviced by the following railways: </a:t>
            </a:r>
            <a:r>
              <a:rPr lang="en-US" altLang="ja-JP" sz="1600" dirty="0" err="1">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Keihan</a:t>
            </a:r>
            <a:r>
              <a:rPr lang="en-US" altLang="ja-JP" sz="1600" dirty="0">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 Railway, Hankyu Railway, Kintetsu Railway, </a:t>
            </a:r>
            <a:r>
              <a:rPr lang="en-US" altLang="ja-JP" sz="1600" dirty="0" err="1">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Randen</a:t>
            </a:r>
            <a:r>
              <a:rPr lang="en-US" altLang="ja-JP" sz="1600" dirty="0">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 (Keifuku Railway), </a:t>
            </a:r>
            <a:r>
              <a:rPr lang="en-US" altLang="ja-JP" sz="1600" dirty="0" err="1">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Eizan</a:t>
            </a:r>
            <a:r>
              <a:rPr lang="en-US" altLang="ja-JP" sz="1600" dirty="0">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 Railway, Sagano Scenic Railway.</a:t>
            </a:r>
          </a:p>
        </p:txBody>
      </p:sp>
      <p:sp>
        <p:nvSpPr>
          <p:cNvPr id="7" name="テキスト ボックス 6">
            <a:extLst>
              <a:ext uri="{FF2B5EF4-FFF2-40B4-BE49-F238E27FC236}">
                <a16:creationId xmlns:a16="http://schemas.microsoft.com/office/drawing/2014/main" id="{B7B30809-8B9B-9F80-6A30-A725EAB87E15}"/>
              </a:ext>
            </a:extLst>
          </p:cNvPr>
          <p:cNvSpPr txBox="1"/>
          <p:nvPr/>
        </p:nvSpPr>
        <p:spPr>
          <a:xfrm>
            <a:off x="4357659" y="1325458"/>
            <a:ext cx="4512957" cy="2062103"/>
          </a:xfrm>
          <a:prstGeom prst="rect">
            <a:avLst/>
          </a:prstGeom>
          <a:solidFill>
            <a:schemeClr val="bg1">
              <a:alpha val="50000"/>
            </a:schemeClr>
          </a:solidFill>
        </p:spPr>
        <p:txBody>
          <a:bodyPr wrap="square" rtlCol="0">
            <a:spAutoFit/>
          </a:bodyPr>
          <a:lstStyle/>
          <a:p>
            <a:pPr algn="just" defTabSz="422041">
              <a:defRPr/>
            </a:pPr>
            <a:r>
              <a:rPr lang="en-US" altLang="ja-JP" sz="1600" b="1" dirty="0">
                <a:solidFill>
                  <a:srgbClr val="C00000"/>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Convention Pass</a:t>
            </a:r>
          </a:p>
          <a:p>
            <a:pPr defTabSz="422041">
              <a:defRPr/>
            </a:pPr>
            <a:r>
              <a:rPr lang="en-US" altLang="ja-JP" sz="1600" dirty="0">
                <a:solidFill>
                  <a:prstClr val="black"/>
                </a:solidFill>
                <a:effectLst>
                  <a:glow>
                    <a:srgbClr val="5B9BD5"/>
                  </a:glow>
                </a:effectLst>
                <a:latin typeface="Times New Roman" panose="02020603050405020304" pitchFamily="18" charset="0"/>
                <a:ea typeface="Meiryo UI" panose="020B0604030504040204" pitchFamily="50" charset="-128"/>
                <a:cs typeface="Times New Roman" panose="02020603050405020304" pitchFamily="18" charset="0"/>
              </a:rPr>
              <a:t>Organizers of international conferences can provide participants with the Kyoto Convention Pass, which offers greater savings than the standard discount passes for travel on the Kyoto City subway and buses, making it easy for participants to travel to the venue, hotel, and sightseeing spots in an eco-friendly way. </a:t>
            </a:r>
          </a:p>
        </p:txBody>
      </p:sp>
      <p:pic>
        <p:nvPicPr>
          <p:cNvPr id="8" name="Picture 3">
            <a:extLst>
              <a:ext uri="{FF2B5EF4-FFF2-40B4-BE49-F238E27FC236}">
                <a16:creationId xmlns:a16="http://schemas.microsoft.com/office/drawing/2014/main" id="{2B0FB277-52F7-8233-0343-D89FF885224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911528" y="3741085"/>
            <a:ext cx="1961315" cy="149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図 10">
            <a:extLst>
              <a:ext uri="{FF2B5EF4-FFF2-40B4-BE49-F238E27FC236}">
                <a16:creationId xmlns:a16="http://schemas.microsoft.com/office/drawing/2014/main" id="{2F4B48FC-BECC-6A13-724F-C272B9BB148D}"/>
              </a:ext>
            </a:extLst>
          </p:cNvPr>
          <p:cNvPicPr>
            <a:picLocks noChangeAspect="1"/>
          </p:cNvPicPr>
          <p:nvPr/>
        </p:nvPicPr>
        <p:blipFill>
          <a:blip r:embed="rId3"/>
          <a:stretch>
            <a:fillRect/>
          </a:stretch>
        </p:blipFill>
        <p:spPr>
          <a:xfrm>
            <a:off x="4276016" y="3741085"/>
            <a:ext cx="2333014" cy="1490162"/>
          </a:xfrm>
          <a:prstGeom prst="rect">
            <a:avLst/>
          </a:prstGeom>
        </p:spPr>
      </p:pic>
    </p:spTree>
    <p:extLst>
      <p:ext uri="{BB962C8B-B14F-4D97-AF65-F5344CB8AC3E}">
        <p14:creationId xmlns:p14="http://schemas.microsoft.com/office/powerpoint/2010/main" val="394208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760604F1-30CB-DDB8-7D7A-8A217CEF9EDA}"/>
              </a:ext>
            </a:extLst>
          </p:cNvPr>
          <p:cNvCxnSpPr>
            <a:cxnSpLocks/>
          </p:cNvCxnSpPr>
          <p:nvPr/>
        </p:nvCxnSpPr>
        <p:spPr>
          <a:xfrm>
            <a:off x="357449" y="1960544"/>
            <a:ext cx="3078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2E09B26-35A1-92B9-DDF2-ECDF91C14E65}"/>
              </a:ext>
            </a:extLst>
          </p:cNvPr>
          <p:cNvPicPr>
            <a:picLocks noChangeAspect="1"/>
          </p:cNvPicPr>
          <p:nvPr/>
        </p:nvPicPr>
        <p:blipFill rotWithShape="1">
          <a:blip r:embed="rId2"/>
          <a:srcRect t="670" b="25757"/>
          <a:stretch/>
        </p:blipFill>
        <p:spPr>
          <a:xfrm>
            <a:off x="10282" y="3329683"/>
            <a:ext cx="9133717" cy="3108815"/>
          </a:xfrm>
          <a:prstGeom prst="rect">
            <a:avLst/>
          </a:prstGeom>
        </p:spPr>
      </p:pic>
      <p:cxnSp>
        <p:nvCxnSpPr>
          <p:cNvPr id="4" name="直線コネクタ 3">
            <a:extLst>
              <a:ext uri="{FF2B5EF4-FFF2-40B4-BE49-F238E27FC236}">
                <a16:creationId xmlns:a16="http://schemas.microsoft.com/office/drawing/2014/main" id="{97A0CE0F-EA77-40CC-8D5A-6BE29B8655BB}"/>
              </a:ext>
            </a:extLst>
          </p:cNvPr>
          <p:cNvCxnSpPr>
            <a:cxnSpLocks/>
          </p:cNvCxnSpPr>
          <p:nvPr/>
        </p:nvCxnSpPr>
        <p:spPr>
          <a:xfrm flipV="1">
            <a:off x="1041912" y="2841055"/>
            <a:ext cx="703306" cy="618182"/>
          </a:xfrm>
          <a:prstGeom prst="line">
            <a:avLst/>
          </a:prstGeom>
          <a:ln w="28575">
            <a:solidFill>
              <a:srgbClr val="903930"/>
            </a:solidFill>
          </a:ln>
        </p:spPr>
        <p:style>
          <a:lnRef idx="1">
            <a:schemeClr val="accent4"/>
          </a:lnRef>
          <a:fillRef idx="0">
            <a:schemeClr val="accent4"/>
          </a:fillRef>
          <a:effectRef idx="0">
            <a:schemeClr val="accent4"/>
          </a:effectRef>
          <a:fontRef idx="minor">
            <a:schemeClr val="tx1"/>
          </a:fontRef>
        </p:style>
      </p:cxnSp>
      <p:cxnSp>
        <p:nvCxnSpPr>
          <p:cNvPr id="5" name="直線コネクタ 4">
            <a:extLst>
              <a:ext uri="{FF2B5EF4-FFF2-40B4-BE49-F238E27FC236}">
                <a16:creationId xmlns:a16="http://schemas.microsoft.com/office/drawing/2014/main" id="{9F140C65-BEA1-0597-FF16-6AAB763F2F96}"/>
              </a:ext>
            </a:extLst>
          </p:cNvPr>
          <p:cNvCxnSpPr>
            <a:cxnSpLocks/>
          </p:cNvCxnSpPr>
          <p:nvPr/>
        </p:nvCxnSpPr>
        <p:spPr>
          <a:xfrm flipH="1">
            <a:off x="6008358" y="3148803"/>
            <a:ext cx="712889" cy="101159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824C054-A35C-5590-C848-0229131BE2FF}"/>
              </a:ext>
            </a:extLst>
          </p:cNvPr>
          <p:cNvSpPr txBox="1"/>
          <p:nvPr/>
        </p:nvSpPr>
        <p:spPr>
          <a:xfrm>
            <a:off x="3396299" y="2558077"/>
            <a:ext cx="1013673" cy="253916"/>
          </a:xfrm>
          <a:prstGeom prst="rect">
            <a:avLst/>
          </a:prstGeom>
          <a:noFill/>
        </p:spPr>
        <p:txBody>
          <a:bodyPr wrap="square" rtlCol="0">
            <a:spAutoFit/>
          </a:bodyPr>
          <a:lstStyle/>
          <a:p>
            <a:pPr algn="ctr"/>
            <a:r>
              <a:rPr lang="en-US" altLang="ja-JP" sz="1050" dirty="0">
                <a:latin typeface="Helvetica" panose="020B0604020202020204" pitchFamily="34" charset="0"/>
                <a:cs typeface="Angsana New" panose="02020603050405020304" pitchFamily="18" charset="-34"/>
              </a:rPr>
              <a:t>3-min. walk</a:t>
            </a:r>
            <a:endParaRPr lang="ja-JP" altLang="en-US" sz="1050" dirty="0">
              <a:latin typeface="Helvetica" panose="020B0604020202020204" pitchFamily="34" charset="0"/>
              <a:cs typeface="Angsana New" panose="02020603050405020304" pitchFamily="18" charset="-34"/>
            </a:endParaRPr>
          </a:p>
        </p:txBody>
      </p:sp>
      <p:pic>
        <p:nvPicPr>
          <p:cNvPr id="13" name="図 12">
            <a:extLst>
              <a:ext uri="{FF2B5EF4-FFF2-40B4-BE49-F238E27FC236}">
                <a16:creationId xmlns:a16="http://schemas.microsoft.com/office/drawing/2014/main" id="{12B1F9D6-24B5-0610-F621-BC8319574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018" y="2630208"/>
            <a:ext cx="1636461" cy="504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正方形/長方形 13">
            <a:extLst>
              <a:ext uri="{FF2B5EF4-FFF2-40B4-BE49-F238E27FC236}">
                <a16:creationId xmlns:a16="http://schemas.microsoft.com/office/drawing/2014/main" id="{BA106787-E70F-F04C-E8D1-6BD9046F4C48}"/>
              </a:ext>
            </a:extLst>
          </p:cNvPr>
          <p:cNvSpPr/>
          <p:nvPr/>
        </p:nvSpPr>
        <p:spPr>
          <a:xfrm>
            <a:off x="4770040" y="4464907"/>
            <a:ext cx="860687" cy="219291"/>
          </a:xfrm>
          <a:prstGeom prst="rect">
            <a:avLst/>
          </a:prstGeom>
          <a:solidFill>
            <a:srgbClr val="002060"/>
          </a:solidFill>
          <a:ln w="12700">
            <a:solidFill>
              <a:srgbClr val="002060"/>
            </a:solidFill>
          </a:ln>
        </p:spPr>
        <p:txBody>
          <a:bodyPr wrap="square">
            <a:spAutoFit/>
          </a:bodyPr>
          <a:lstStyle/>
          <a:p>
            <a:pPr algn="ctr"/>
            <a:r>
              <a:rPr lang="en-US" altLang="ja-JP" sz="825" b="1" dirty="0">
                <a:solidFill>
                  <a:schemeClr val="bg1"/>
                </a:solidFill>
                <a:cs typeface="Angsana New" panose="02020603050405020304" pitchFamily="18" charset="-34"/>
              </a:rPr>
              <a:t>Main Building</a:t>
            </a:r>
            <a:endParaRPr lang="ja-JP" altLang="en-US" sz="825" dirty="0">
              <a:solidFill>
                <a:schemeClr val="bg1"/>
              </a:solidFill>
            </a:endParaRPr>
          </a:p>
        </p:txBody>
      </p:sp>
      <p:sp>
        <p:nvSpPr>
          <p:cNvPr id="15" name="正方形/長方形 14">
            <a:extLst>
              <a:ext uri="{FF2B5EF4-FFF2-40B4-BE49-F238E27FC236}">
                <a16:creationId xmlns:a16="http://schemas.microsoft.com/office/drawing/2014/main" id="{EFEDA26C-C468-4744-C761-E45ED4F3D742}"/>
              </a:ext>
            </a:extLst>
          </p:cNvPr>
          <p:cNvSpPr/>
          <p:nvPr/>
        </p:nvSpPr>
        <p:spPr>
          <a:xfrm>
            <a:off x="5156006" y="3423836"/>
            <a:ext cx="661201" cy="219291"/>
          </a:xfrm>
          <a:prstGeom prst="rect">
            <a:avLst/>
          </a:prstGeom>
          <a:solidFill>
            <a:srgbClr val="002060"/>
          </a:solidFill>
          <a:ln w="12700">
            <a:solidFill>
              <a:srgbClr val="002060"/>
            </a:solidFill>
          </a:ln>
        </p:spPr>
        <p:txBody>
          <a:bodyPr wrap="square">
            <a:spAutoFit/>
          </a:bodyPr>
          <a:lstStyle/>
          <a:p>
            <a:pPr algn="ctr"/>
            <a:r>
              <a:rPr lang="en-US" altLang="ja-JP" sz="825" b="1" dirty="0">
                <a:solidFill>
                  <a:schemeClr val="bg1"/>
                </a:solidFill>
                <a:cs typeface="Angsana New" panose="02020603050405020304" pitchFamily="18" charset="-34"/>
              </a:rPr>
              <a:t>Event Hall</a:t>
            </a:r>
            <a:endParaRPr lang="ja-JP" altLang="en-US" sz="825" dirty="0">
              <a:solidFill>
                <a:schemeClr val="bg1"/>
              </a:solidFill>
            </a:endParaRPr>
          </a:p>
        </p:txBody>
      </p:sp>
      <p:sp>
        <p:nvSpPr>
          <p:cNvPr id="16" name="正方形/長方形 15">
            <a:extLst>
              <a:ext uri="{FF2B5EF4-FFF2-40B4-BE49-F238E27FC236}">
                <a16:creationId xmlns:a16="http://schemas.microsoft.com/office/drawing/2014/main" id="{F3BA9017-95D6-F112-6BFD-46593120AC87}"/>
              </a:ext>
            </a:extLst>
          </p:cNvPr>
          <p:cNvSpPr/>
          <p:nvPr/>
        </p:nvSpPr>
        <p:spPr>
          <a:xfrm>
            <a:off x="4850778" y="2897589"/>
            <a:ext cx="661201" cy="219291"/>
          </a:xfrm>
          <a:prstGeom prst="rect">
            <a:avLst/>
          </a:prstGeom>
          <a:solidFill>
            <a:srgbClr val="002060"/>
          </a:solidFill>
          <a:ln w="12700">
            <a:solidFill>
              <a:srgbClr val="002060"/>
            </a:solidFill>
          </a:ln>
        </p:spPr>
        <p:txBody>
          <a:bodyPr wrap="square">
            <a:spAutoFit/>
          </a:bodyPr>
          <a:lstStyle/>
          <a:p>
            <a:pPr algn="ctr"/>
            <a:r>
              <a:rPr lang="en-US" altLang="ja-JP" sz="825" b="1" dirty="0">
                <a:solidFill>
                  <a:schemeClr val="bg1"/>
                </a:solidFill>
                <a:cs typeface="Angsana New" panose="02020603050405020304" pitchFamily="18" charset="-34"/>
              </a:rPr>
              <a:t>New Hall</a:t>
            </a:r>
            <a:endParaRPr lang="ja-JP" altLang="en-US" sz="825" dirty="0">
              <a:solidFill>
                <a:schemeClr val="bg1"/>
              </a:solidFill>
            </a:endParaRPr>
          </a:p>
        </p:txBody>
      </p:sp>
      <p:sp>
        <p:nvSpPr>
          <p:cNvPr id="17" name="正方形/長方形 16">
            <a:extLst>
              <a:ext uri="{FF2B5EF4-FFF2-40B4-BE49-F238E27FC236}">
                <a16:creationId xmlns:a16="http://schemas.microsoft.com/office/drawing/2014/main" id="{B7AA479C-D980-88ED-6F7F-DD6653D0604D}"/>
              </a:ext>
            </a:extLst>
          </p:cNvPr>
          <p:cNvSpPr/>
          <p:nvPr/>
        </p:nvSpPr>
        <p:spPr>
          <a:xfrm>
            <a:off x="1847859" y="4621952"/>
            <a:ext cx="704027" cy="219291"/>
          </a:xfrm>
          <a:prstGeom prst="rect">
            <a:avLst/>
          </a:prstGeom>
          <a:solidFill>
            <a:srgbClr val="002060"/>
          </a:solidFill>
          <a:ln w="12700">
            <a:solidFill>
              <a:srgbClr val="002060"/>
            </a:solidFill>
          </a:ln>
        </p:spPr>
        <p:txBody>
          <a:bodyPr wrap="square">
            <a:spAutoFit/>
          </a:bodyPr>
          <a:lstStyle/>
          <a:p>
            <a:pPr algn="ctr"/>
            <a:r>
              <a:rPr lang="en-US" altLang="ja-JP" sz="825" b="1" dirty="0">
                <a:solidFill>
                  <a:schemeClr val="bg1"/>
                </a:solidFill>
                <a:cs typeface="Angsana New" panose="02020603050405020304" pitchFamily="18" charset="-34"/>
              </a:rPr>
              <a:t>Annex Hall</a:t>
            </a:r>
            <a:endParaRPr lang="ja-JP" altLang="en-US" sz="825" dirty="0">
              <a:solidFill>
                <a:schemeClr val="bg1"/>
              </a:solidFill>
            </a:endParaRPr>
          </a:p>
        </p:txBody>
      </p:sp>
      <p:cxnSp>
        <p:nvCxnSpPr>
          <p:cNvPr id="18" name="直線矢印コネクタ 17">
            <a:extLst>
              <a:ext uri="{FF2B5EF4-FFF2-40B4-BE49-F238E27FC236}">
                <a16:creationId xmlns:a16="http://schemas.microsoft.com/office/drawing/2014/main" id="{6D02D24D-D5B5-D206-94F3-B8090525180C}"/>
              </a:ext>
            </a:extLst>
          </p:cNvPr>
          <p:cNvCxnSpPr>
            <a:cxnSpLocks/>
          </p:cNvCxnSpPr>
          <p:nvPr/>
        </p:nvCxnSpPr>
        <p:spPr>
          <a:xfrm flipV="1">
            <a:off x="2242661" y="2732265"/>
            <a:ext cx="3617335" cy="15723"/>
          </a:xfrm>
          <a:prstGeom prst="straightConnector1">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80E002A1-085F-F5D0-4BDC-768B82F1136C}"/>
              </a:ext>
            </a:extLst>
          </p:cNvPr>
          <p:cNvSpPr/>
          <p:nvPr/>
        </p:nvSpPr>
        <p:spPr>
          <a:xfrm>
            <a:off x="6416018" y="2626788"/>
            <a:ext cx="1636461" cy="52156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20" name="グループ化 19">
            <a:extLst>
              <a:ext uri="{FF2B5EF4-FFF2-40B4-BE49-F238E27FC236}">
                <a16:creationId xmlns:a16="http://schemas.microsoft.com/office/drawing/2014/main" id="{87B72689-D94C-6AA4-9FC7-6D3876207AB7}"/>
              </a:ext>
            </a:extLst>
          </p:cNvPr>
          <p:cNvGrpSpPr/>
          <p:nvPr/>
        </p:nvGrpSpPr>
        <p:grpSpPr>
          <a:xfrm>
            <a:off x="1531299" y="3408058"/>
            <a:ext cx="2300133" cy="726596"/>
            <a:chOff x="1774674" y="3196063"/>
            <a:chExt cx="3040397" cy="950090"/>
          </a:xfrm>
          <a:gradFill>
            <a:gsLst>
              <a:gs pos="0">
                <a:schemeClr val="bg1">
                  <a:lumMod val="95000"/>
                </a:schemeClr>
              </a:gs>
              <a:gs pos="19000">
                <a:srgbClr val="7BD4F6"/>
              </a:gs>
              <a:gs pos="99000">
                <a:schemeClr val="bg1"/>
              </a:gs>
              <a:gs pos="68000">
                <a:srgbClr val="A4DDF7"/>
              </a:gs>
              <a:gs pos="47000">
                <a:srgbClr val="00B0F0"/>
              </a:gs>
              <a:gs pos="82000">
                <a:srgbClr val="23B3EE"/>
              </a:gs>
            </a:gsLst>
            <a:lin ang="5400000" scaled="1"/>
          </a:gradFill>
          <a:effectLst>
            <a:glow rad="482600">
              <a:schemeClr val="accent1">
                <a:lumMod val="20000"/>
                <a:lumOff val="80000"/>
                <a:alpha val="40000"/>
              </a:schemeClr>
            </a:glow>
          </a:effectLst>
        </p:grpSpPr>
        <p:sp>
          <p:nvSpPr>
            <p:cNvPr id="21" name="四角形: 角を丸くする 20">
              <a:extLst>
                <a:ext uri="{FF2B5EF4-FFF2-40B4-BE49-F238E27FC236}">
                  <a16:creationId xmlns:a16="http://schemas.microsoft.com/office/drawing/2014/main" id="{AA4911F4-CEC1-4F05-3C48-89AC852599AC}"/>
                </a:ext>
              </a:extLst>
            </p:cNvPr>
            <p:cNvSpPr/>
            <p:nvPr/>
          </p:nvSpPr>
          <p:spPr>
            <a:xfrm rot="20742657">
              <a:off x="1774674" y="3954932"/>
              <a:ext cx="1350049" cy="1912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22" name="四角形: 角を丸くする 21">
              <a:extLst>
                <a:ext uri="{FF2B5EF4-FFF2-40B4-BE49-F238E27FC236}">
                  <a16:creationId xmlns:a16="http://schemas.microsoft.com/office/drawing/2014/main" id="{9D960C7A-4628-FD55-99C2-2A62B2D40864}"/>
                </a:ext>
              </a:extLst>
            </p:cNvPr>
            <p:cNvSpPr/>
            <p:nvPr/>
          </p:nvSpPr>
          <p:spPr>
            <a:xfrm rot="20237401">
              <a:off x="2853271" y="3612420"/>
              <a:ext cx="1211993" cy="1992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23" name="四角形: 角を丸くする 22">
              <a:extLst>
                <a:ext uri="{FF2B5EF4-FFF2-40B4-BE49-F238E27FC236}">
                  <a16:creationId xmlns:a16="http://schemas.microsoft.com/office/drawing/2014/main" id="{31998322-D42E-185E-DDBC-5B00E82BE92E}"/>
                </a:ext>
              </a:extLst>
            </p:cNvPr>
            <p:cNvSpPr/>
            <p:nvPr/>
          </p:nvSpPr>
          <p:spPr>
            <a:xfrm rot="19763983">
              <a:off x="3869475" y="3196063"/>
              <a:ext cx="945596" cy="1886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4" name="四角形: 角を丸くする 23">
            <a:extLst>
              <a:ext uri="{FF2B5EF4-FFF2-40B4-BE49-F238E27FC236}">
                <a16:creationId xmlns:a16="http://schemas.microsoft.com/office/drawing/2014/main" id="{DC01C673-AA4B-377C-0E16-6D3B06B0B9B5}"/>
              </a:ext>
            </a:extLst>
          </p:cNvPr>
          <p:cNvSpPr/>
          <p:nvPr/>
        </p:nvSpPr>
        <p:spPr>
          <a:xfrm rot="8389374">
            <a:off x="3618086" y="3026005"/>
            <a:ext cx="706888" cy="138475"/>
          </a:xfrm>
          <a:prstGeom prst="roundRect">
            <a:avLst/>
          </a:prstGeom>
          <a:gradFill flip="none" rotWithShape="1">
            <a:gsLst>
              <a:gs pos="28000">
                <a:schemeClr val="bg1">
                  <a:lumMod val="85000"/>
                </a:schemeClr>
              </a:gs>
              <a:gs pos="47000">
                <a:schemeClr val="bg1">
                  <a:lumMod val="85000"/>
                  <a:shade val="67500"/>
                  <a:satMod val="115000"/>
                </a:schemeClr>
              </a:gs>
              <a:gs pos="69000">
                <a:schemeClr val="bg1">
                  <a:lumMod val="85000"/>
                  <a:shade val="100000"/>
                  <a:satMod val="115000"/>
                  <a:alpha val="4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25" name="テキスト ボックス 24">
            <a:extLst>
              <a:ext uri="{FF2B5EF4-FFF2-40B4-BE49-F238E27FC236}">
                <a16:creationId xmlns:a16="http://schemas.microsoft.com/office/drawing/2014/main" id="{ACBC063F-CD15-2B90-205B-9AAD3D17D4C8}"/>
              </a:ext>
            </a:extLst>
          </p:cNvPr>
          <p:cNvSpPr txBox="1"/>
          <p:nvPr/>
        </p:nvSpPr>
        <p:spPr>
          <a:xfrm rot="20015598">
            <a:off x="2539148" y="3509616"/>
            <a:ext cx="1228057" cy="253916"/>
          </a:xfrm>
          <a:prstGeom prst="rect">
            <a:avLst/>
          </a:prstGeom>
          <a:noFill/>
        </p:spPr>
        <p:txBody>
          <a:bodyPr wrap="square" rtlCol="0">
            <a:spAutoFit/>
          </a:bodyPr>
          <a:lstStyle/>
          <a:p>
            <a:r>
              <a:rPr lang="en-US" altLang="ja-JP" sz="1050" b="1" dirty="0"/>
              <a:t>Exclusive road </a:t>
            </a:r>
            <a:endParaRPr kumimoji="1" lang="ja-JP" altLang="en-US" sz="1050" b="1" dirty="0"/>
          </a:p>
        </p:txBody>
      </p:sp>
      <p:pic>
        <p:nvPicPr>
          <p:cNvPr id="26" name="図 25">
            <a:extLst>
              <a:ext uri="{FF2B5EF4-FFF2-40B4-BE49-F238E27FC236}">
                <a16:creationId xmlns:a16="http://schemas.microsoft.com/office/drawing/2014/main" id="{42D9372E-9308-A83A-907A-D8517CC4A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08358" y="2571182"/>
            <a:ext cx="180514" cy="315907"/>
          </a:xfrm>
          <a:prstGeom prst="rect">
            <a:avLst/>
          </a:prstGeom>
        </p:spPr>
      </p:pic>
      <p:sp>
        <p:nvSpPr>
          <p:cNvPr id="27" name="四角形: 角を丸くする 26">
            <a:extLst>
              <a:ext uri="{FF2B5EF4-FFF2-40B4-BE49-F238E27FC236}">
                <a16:creationId xmlns:a16="http://schemas.microsoft.com/office/drawing/2014/main" id="{1C545CAC-B393-7BB9-2E8B-3CE5A9DBE72E}"/>
              </a:ext>
            </a:extLst>
          </p:cNvPr>
          <p:cNvSpPr/>
          <p:nvPr/>
        </p:nvSpPr>
        <p:spPr>
          <a:xfrm rot="20488728">
            <a:off x="-70777" y="4376648"/>
            <a:ext cx="1764895" cy="165480"/>
          </a:xfrm>
          <a:prstGeom prst="roundRect">
            <a:avLst/>
          </a:prstGeom>
          <a:gradFill flip="none" rotWithShape="1">
            <a:gsLst>
              <a:gs pos="28000">
                <a:schemeClr val="bg1">
                  <a:lumMod val="85000"/>
                </a:schemeClr>
              </a:gs>
              <a:gs pos="47000">
                <a:schemeClr val="bg1">
                  <a:lumMod val="85000"/>
                  <a:shade val="67500"/>
                  <a:satMod val="115000"/>
                </a:schemeClr>
              </a:gs>
              <a:gs pos="69000">
                <a:schemeClr val="bg1">
                  <a:lumMod val="85000"/>
                  <a:shade val="100000"/>
                  <a:satMod val="115000"/>
                  <a:alpha val="4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28" name="Rectangle 6">
            <a:extLst>
              <a:ext uri="{FF2B5EF4-FFF2-40B4-BE49-F238E27FC236}">
                <a16:creationId xmlns:a16="http://schemas.microsoft.com/office/drawing/2014/main" id="{8F0014BC-5339-C1CF-94FE-4826DEFA6264}"/>
              </a:ext>
            </a:extLst>
          </p:cNvPr>
          <p:cNvSpPr>
            <a:spLocks noChangeArrowheads="1"/>
          </p:cNvSpPr>
          <p:nvPr/>
        </p:nvSpPr>
        <p:spPr bwMode="auto">
          <a:xfrm>
            <a:off x="175079" y="910736"/>
            <a:ext cx="8968920" cy="997989"/>
          </a:xfrm>
          <a:prstGeom prst="rect">
            <a:avLst/>
          </a:prstGeom>
          <a:noFill/>
          <a:ln w="9525">
            <a:noFill/>
            <a:miter lim="800000"/>
            <a:headEnd/>
            <a:tailEnd/>
          </a:ln>
        </p:spPr>
        <p:txBody>
          <a:bodyPr/>
          <a:lstStyle/>
          <a:p>
            <a:pPr>
              <a:spcBef>
                <a:spcPct val="20000"/>
              </a:spcBef>
              <a:buClr>
                <a:srgbClr val="C00000"/>
              </a:buClr>
              <a:defRPr/>
            </a:pPr>
            <a:r>
              <a:rPr lang="ja-JP" altLang="en-US" b="1" dirty="0">
                <a:latin typeface="Meiryo UI" panose="020B0604030504040204" pitchFamily="50" charset="-128"/>
                <a:ea typeface="Meiryo UI" panose="020B0604030504040204" pitchFamily="50" charset="-128"/>
                <a:cs typeface="Angsana New" panose="02020603050405020304" pitchFamily="18" charset="-34"/>
              </a:rPr>
              <a:t>・</a:t>
            </a:r>
            <a:r>
              <a:rPr lang="en-US" altLang="ja-JP" sz="2000" b="1" dirty="0">
                <a:latin typeface="Meiryo UI" panose="020B0604030504040204" pitchFamily="50" charset="-128"/>
                <a:ea typeface="Meiryo UI" panose="020B0604030504040204" pitchFamily="50" charset="-128"/>
                <a:cs typeface="Angsana New" panose="02020603050405020304" pitchFamily="18" charset="-34"/>
              </a:rPr>
              <a:t>Located amidst the nature of Kyoto, the cultural heart of Japan</a:t>
            </a:r>
          </a:p>
          <a:p>
            <a:pPr>
              <a:spcBef>
                <a:spcPct val="20000"/>
              </a:spcBef>
              <a:buClr>
                <a:srgbClr val="C00000"/>
              </a:buClr>
              <a:defRPr/>
            </a:pPr>
            <a:r>
              <a:rPr lang="ja-JP" altLang="en-US" b="1" dirty="0">
                <a:latin typeface="Meiryo UI" panose="020B0604030504040204" pitchFamily="50" charset="-128"/>
                <a:ea typeface="Meiryo UI" panose="020B0604030504040204" pitchFamily="50" charset="-128"/>
                <a:cs typeface="Angsana New" panose="02020603050405020304" pitchFamily="18" charset="-34"/>
              </a:rPr>
              <a:t>・</a:t>
            </a:r>
            <a:r>
              <a:rPr lang="en-US" altLang="ja-JP" sz="2000" b="1" dirty="0">
                <a:latin typeface="Meiryo UI" panose="020B0604030504040204" pitchFamily="50" charset="-128"/>
                <a:ea typeface="Meiryo UI" panose="020B0604030504040204" pitchFamily="50" charset="-128"/>
                <a:cs typeface="Angsana New" panose="02020603050405020304" pitchFamily="18" charset="-34"/>
              </a:rPr>
              <a:t>Easily accessible by subway from major hotels and popular tourist spots</a:t>
            </a:r>
          </a:p>
          <a:p>
            <a:pPr>
              <a:spcBef>
                <a:spcPct val="20000"/>
              </a:spcBef>
              <a:buClr>
                <a:srgbClr val="C00000"/>
              </a:buClr>
              <a:defRPr/>
            </a:pPr>
            <a:r>
              <a:rPr lang="ja-JP" altLang="en-US" b="1" dirty="0">
                <a:latin typeface="Meiryo UI" panose="020B0604030504040204" pitchFamily="50" charset="-128"/>
                <a:ea typeface="Meiryo UI" panose="020B0604030504040204" pitchFamily="50" charset="-128"/>
                <a:cs typeface="Angsana New" panose="02020603050405020304" pitchFamily="18" charset="-34"/>
              </a:rPr>
              <a:t>・</a:t>
            </a:r>
            <a:r>
              <a:rPr lang="en-US" altLang="ja-JP" sz="2000" b="1" dirty="0">
                <a:latin typeface="Meiryo UI" panose="020B0604030504040204" pitchFamily="50" charset="-128"/>
                <a:ea typeface="Meiryo UI" panose="020B0604030504040204" pitchFamily="50" charset="-128"/>
                <a:cs typeface="Angsana New" panose="02020603050405020304" pitchFamily="18" charset="-34"/>
              </a:rPr>
              <a:t>The closest hotel conveniently located across the road, and there are variety of accommodations available around. </a:t>
            </a:r>
          </a:p>
        </p:txBody>
      </p:sp>
      <p:pic>
        <p:nvPicPr>
          <p:cNvPr id="29" name="図 28">
            <a:extLst>
              <a:ext uri="{FF2B5EF4-FFF2-40B4-BE49-F238E27FC236}">
                <a16:creationId xmlns:a16="http://schemas.microsoft.com/office/drawing/2014/main" id="{8DFD59D0-DC29-1CE4-4B27-5BEE77EF8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87474" y="2601653"/>
            <a:ext cx="180514" cy="315907"/>
          </a:xfrm>
          <a:prstGeom prst="rect">
            <a:avLst/>
          </a:prstGeom>
        </p:spPr>
      </p:pic>
      <p:sp>
        <p:nvSpPr>
          <p:cNvPr id="30" name="正方形/長方形 29">
            <a:extLst>
              <a:ext uri="{FF2B5EF4-FFF2-40B4-BE49-F238E27FC236}">
                <a16:creationId xmlns:a16="http://schemas.microsoft.com/office/drawing/2014/main" id="{BD33A2EC-B58E-E401-7189-67197F38B4D0}"/>
              </a:ext>
            </a:extLst>
          </p:cNvPr>
          <p:cNvSpPr/>
          <p:nvPr/>
        </p:nvSpPr>
        <p:spPr>
          <a:xfrm rot="2253932">
            <a:off x="3572008" y="3493993"/>
            <a:ext cx="112316" cy="102428"/>
          </a:xfrm>
          <a:prstGeom prst="rect">
            <a:avLst/>
          </a:prstGeom>
          <a:solidFill>
            <a:srgbClr val="FF0000"/>
          </a:solidFill>
          <a:ln>
            <a:solidFill>
              <a:srgbClr val="EA4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31" name="正方形/長方形 30">
            <a:extLst>
              <a:ext uri="{FF2B5EF4-FFF2-40B4-BE49-F238E27FC236}">
                <a16:creationId xmlns:a16="http://schemas.microsoft.com/office/drawing/2014/main" id="{3D7C405F-0E8A-78BA-B7BD-BEAC00775594}"/>
              </a:ext>
            </a:extLst>
          </p:cNvPr>
          <p:cNvSpPr/>
          <p:nvPr/>
        </p:nvSpPr>
        <p:spPr>
          <a:xfrm>
            <a:off x="3642834" y="3609522"/>
            <a:ext cx="860687" cy="219291"/>
          </a:xfrm>
          <a:prstGeom prst="rect">
            <a:avLst/>
          </a:prstGeom>
          <a:solidFill>
            <a:schemeClr val="bg1"/>
          </a:solidFill>
          <a:ln w="12700">
            <a:solidFill>
              <a:srgbClr val="EA424E"/>
            </a:solidFill>
          </a:ln>
        </p:spPr>
        <p:txBody>
          <a:bodyPr wrap="square">
            <a:spAutoFit/>
          </a:bodyPr>
          <a:lstStyle/>
          <a:p>
            <a:pPr algn="ctr"/>
            <a:r>
              <a:rPr lang="en-US" altLang="ja-JP" sz="825" b="1" dirty="0">
                <a:solidFill>
                  <a:srgbClr val="FF0000"/>
                </a:solidFill>
                <a:cs typeface="Angsana New" panose="02020603050405020304" pitchFamily="18" charset="-34"/>
              </a:rPr>
              <a:t>Subway Exit</a:t>
            </a:r>
            <a:endParaRPr lang="ja-JP" altLang="en-US" sz="825" dirty="0">
              <a:solidFill>
                <a:srgbClr val="FF0000"/>
              </a:solidFill>
            </a:endParaRPr>
          </a:p>
        </p:txBody>
      </p:sp>
      <p:sp>
        <p:nvSpPr>
          <p:cNvPr id="32" name="テキスト ボックス 10">
            <a:extLst>
              <a:ext uri="{FF2B5EF4-FFF2-40B4-BE49-F238E27FC236}">
                <a16:creationId xmlns:a16="http://schemas.microsoft.com/office/drawing/2014/main" id="{6515B4D7-E4D3-0BBC-98D1-33527CBD701E}"/>
              </a:ext>
            </a:extLst>
          </p:cNvPr>
          <p:cNvSpPr txBox="1"/>
          <p:nvPr/>
        </p:nvSpPr>
        <p:spPr>
          <a:xfrm>
            <a:off x="97851" y="53696"/>
            <a:ext cx="7610567" cy="95410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b="1" dirty="0">
                <a:latin typeface="Meiryo UI" panose="020B0604030504040204" pitchFamily="50" charset="-128"/>
                <a:ea typeface="Meiryo UI" panose="020B0604030504040204" pitchFamily="50" charset="-128"/>
                <a:cs typeface="Angsana New" panose="02020603050405020304" pitchFamily="18" charset="-34"/>
              </a:rPr>
              <a:t>Conference venue ICC Kyoto</a:t>
            </a:r>
          </a:p>
          <a:p>
            <a:endParaRPr lang="en-US" altLang="ja-JP" sz="2800" b="1" dirty="0">
              <a:latin typeface="Meiryo UI" panose="020B0604030504040204" pitchFamily="50" charset="-128"/>
              <a:ea typeface="Meiryo UI" panose="020B0604030504040204" pitchFamily="50" charset="-128"/>
              <a:cs typeface="Dubai" panose="020B0503030403030204" pitchFamily="34" charset="-78"/>
            </a:endParaRPr>
          </a:p>
        </p:txBody>
      </p:sp>
      <p:pic>
        <p:nvPicPr>
          <p:cNvPr id="33" name="図 32">
            <a:extLst>
              <a:ext uri="{FF2B5EF4-FFF2-40B4-BE49-F238E27FC236}">
                <a16:creationId xmlns:a16="http://schemas.microsoft.com/office/drawing/2014/main" id="{3E9674AC-5F9B-4728-9313-A6B660400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458" y="147241"/>
            <a:ext cx="1343652" cy="408280"/>
          </a:xfrm>
          <a:prstGeom prst="rect">
            <a:avLst/>
          </a:prstGeom>
        </p:spPr>
      </p:pic>
      <p:sp>
        <p:nvSpPr>
          <p:cNvPr id="34" name="正方形/長方形 33">
            <a:extLst>
              <a:ext uri="{FF2B5EF4-FFF2-40B4-BE49-F238E27FC236}">
                <a16:creationId xmlns:a16="http://schemas.microsoft.com/office/drawing/2014/main" id="{63D76AAC-7DF3-4362-965D-C71A43A00619}"/>
              </a:ext>
            </a:extLst>
          </p:cNvPr>
          <p:cNvSpPr/>
          <p:nvPr/>
        </p:nvSpPr>
        <p:spPr>
          <a:xfrm>
            <a:off x="0" y="664489"/>
            <a:ext cx="9144000" cy="45719"/>
          </a:xfrm>
          <a:prstGeom prst="rect">
            <a:avLst/>
          </a:prstGeom>
          <a:gradFill>
            <a:gsLst>
              <a:gs pos="0">
                <a:srgbClr val="990000"/>
              </a:gs>
              <a:gs pos="73000">
                <a:srgbClr val="FF0000"/>
              </a:gs>
              <a:gs pos="77000">
                <a:srgbClr val="C70000"/>
              </a:gs>
              <a:gs pos="100000">
                <a:srgbClr val="99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94"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27080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1697</TotalTime>
  <Words>1378</Words>
  <Application>Microsoft Office PowerPoint</Application>
  <PresentationFormat>画面に合わせる (4:3)</PresentationFormat>
  <Paragraphs>137</Paragraphs>
  <Slides>12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12</vt:i4>
      </vt:variant>
    </vt:vector>
  </HeadingPairs>
  <TitlesOfParts>
    <vt:vector size="28" baseType="lpstr">
      <vt:lpstr>Angsana New</vt:lpstr>
      <vt:lpstr>Meiryo UI</vt:lpstr>
      <vt:lpstr>ＭＳ Ｐゴシック</vt:lpstr>
      <vt:lpstr>メイリオ</vt:lpstr>
      <vt:lpstr>游ゴシック</vt:lpstr>
      <vt:lpstr>游ゴシック Light</vt:lpstr>
      <vt:lpstr>Arial</vt:lpstr>
      <vt:lpstr>Calibri</vt:lpstr>
      <vt:lpstr>Calibri Light</vt:lpstr>
      <vt:lpstr>Dubai</vt:lpstr>
      <vt:lpstr>Helvetica</vt:lpstr>
      <vt:lpstr>Times New Roman</vt:lpstr>
      <vt:lpstr>Wingdings</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総務省</dc:creator>
  <cp:lastModifiedBy>磯和　滉士</cp:lastModifiedBy>
  <cp:revision>41</cp:revision>
  <cp:lastPrinted>2023-03-06T08:32:44Z</cp:lastPrinted>
  <dcterms:created xsi:type="dcterms:W3CDTF">2023-02-20T06:37:57Z</dcterms:created>
  <dcterms:modified xsi:type="dcterms:W3CDTF">2023-03-08T07:19:26Z</dcterms:modified>
</cp:coreProperties>
</file>