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19"/>
  </p:notesMasterIdLst>
  <p:sldIdLst>
    <p:sldId id="256" r:id="rId18"/>
    <p:sldId id="257" r:id="rId22"/>
    <p:sldId id="258" r:id="rId23"/>
    <p:sldId id="259" r:id="rId24"/>
    <p:sldId id="260" r:id="rId25"/>
    <p:sldId id="261" r:id="rId26"/>
    <p:sldId id="262" r:id="rId27"/>
    <p:sldId id="263" r:id="rId28"/>
    <p:sldId id="264" r:id="rId29"/>
    <p:sldId id="265" r:id="rId30"/>
    <p:sldId id="266" r:id="rId31"/>
    <p:sldId id="267" r:id="rId32"/>
    <p:sldId id="268" r:id="rId33"/>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Roboto Condensed" charset="1" panose="02000000000000000000"/>
      <p:regular r:id="rId10"/>
    </p:embeddedFont>
    <p:embeddedFont>
      <p:font typeface="Roboto Condensed Bold" charset="1" panose="02000000000000000000"/>
      <p:regular r:id="rId11"/>
    </p:embeddedFont>
    <p:embeddedFont>
      <p:font typeface="Roboto Condensed Italics" charset="1" panose="02000000000000000000"/>
      <p:regular r:id="rId12"/>
    </p:embeddedFont>
    <p:embeddedFont>
      <p:font typeface="Roboto Condensed Bold Italics" charset="1" panose="02000000000000000000"/>
      <p:regular r:id="rId13"/>
    </p:embeddedFont>
    <p:embeddedFont>
      <p:font typeface="Roboto" charset="1" panose="02000000000000000000"/>
      <p:regular r:id="rId14"/>
    </p:embeddedFont>
    <p:embeddedFont>
      <p:font typeface="Roboto Bold" charset="1" panose="02000000000000000000"/>
      <p:regular r:id="rId15"/>
    </p:embeddedFont>
    <p:embeddedFont>
      <p:font typeface="Roboto Italics" charset="1" panose="02000000000000000000"/>
      <p:regular r:id="rId16"/>
    </p:embeddedFont>
    <p:embeddedFont>
      <p:font typeface="Roboto Bold Italics" charset="1" panose="0200000000000000000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slides/slide1.xml" Type="http://schemas.openxmlformats.org/officeDocument/2006/relationships/slide"/><Relationship Id="rId19" Target="notesMasters/notesMaster1.xml" Type="http://schemas.openxmlformats.org/officeDocument/2006/relationships/notesMaster"/><Relationship Id="rId2" Target="presProps.xml" Type="http://schemas.openxmlformats.org/officeDocument/2006/relationships/presProps"/><Relationship Id="rId20" Target="theme/theme2.xml" Type="http://schemas.openxmlformats.org/officeDocument/2006/relationships/theme"/><Relationship Id="rId21" Target="notesSlides/notesSlide1.xml" Type="http://schemas.openxmlformats.org/officeDocument/2006/relationships/notesSlide"/><Relationship Id="rId22" Target="slides/slide2.xml" Type="http://schemas.openxmlformats.org/officeDocument/2006/relationships/slide"/><Relationship Id="rId23" Target="slides/slide3.xml" Type="http://schemas.openxmlformats.org/officeDocument/2006/relationships/slide"/><Relationship Id="rId24" Target="slides/slide4.xml" Type="http://schemas.openxmlformats.org/officeDocument/2006/relationships/slide"/><Relationship Id="rId25" Target="slides/slide5.xml" Type="http://schemas.openxmlformats.org/officeDocument/2006/relationships/slide"/><Relationship Id="rId26" Target="slides/slide6.xml" Type="http://schemas.openxmlformats.org/officeDocument/2006/relationships/slide"/><Relationship Id="rId27" Target="slides/slide7.xml" Type="http://schemas.openxmlformats.org/officeDocument/2006/relationships/slide"/><Relationship Id="rId28" Target="slides/slide8.xml" Type="http://schemas.openxmlformats.org/officeDocument/2006/relationships/slide"/><Relationship Id="rId29" Target="slides/slide9.xml" Type="http://schemas.openxmlformats.org/officeDocument/2006/relationships/slide"/><Relationship Id="rId3" Target="viewProps.xml" Type="http://schemas.openxmlformats.org/officeDocument/2006/relationships/viewProps"/><Relationship Id="rId30" Target="slides/slide10.xml" Type="http://schemas.openxmlformats.org/officeDocument/2006/relationships/slide"/><Relationship Id="rId31" Target="slides/slide11.xml" Type="http://schemas.openxmlformats.org/officeDocument/2006/relationships/slide"/><Relationship Id="rId32" Target="slides/slide12.xml" Type="http://schemas.openxmlformats.org/officeDocument/2006/relationships/slide"/><Relationship Id="rId33" Target="slides/slide13.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8F6F2"/>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0" b="0"/>
          <a:stretch>
            <a:fillRect/>
          </a:stretch>
        </p:blipFill>
        <p:spPr>
          <a:xfrm flipH="false" flipV="false" rot="0">
            <a:off x="9026270" y="1028700"/>
            <a:ext cx="8233030" cy="8229600"/>
          </a:xfrm>
          <a:prstGeom prst="rect">
            <a:avLst/>
          </a:prstGeom>
        </p:spPr>
      </p:pic>
      <p:sp>
        <p:nvSpPr>
          <p:cNvPr name="TextBox 3" id="3"/>
          <p:cNvSpPr txBox="true"/>
          <p:nvPr/>
        </p:nvSpPr>
        <p:spPr>
          <a:xfrm rot="0">
            <a:off x="2760749" y="8309106"/>
            <a:ext cx="2732716" cy="609600"/>
          </a:xfrm>
          <a:prstGeom prst="rect">
            <a:avLst/>
          </a:prstGeom>
        </p:spPr>
        <p:txBody>
          <a:bodyPr anchor="t" rtlCol="false" tIns="0" lIns="0" bIns="0" rIns="0">
            <a:spAutoFit/>
          </a:bodyPr>
          <a:lstStyle/>
          <a:p>
            <a:pPr>
              <a:lnSpc>
                <a:spcPts val="2320"/>
              </a:lnSpc>
            </a:pPr>
            <a:r>
              <a:rPr lang="en-US" sz="1933">
                <a:solidFill>
                  <a:srgbClr val="5A60F1"/>
                </a:solidFill>
                <a:latin typeface="Roboto"/>
              </a:rPr>
              <a:t>Researcher at CTS-FGV</a:t>
            </a:r>
          </a:p>
          <a:p>
            <a:pPr>
              <a:lnSpc>
                <a:spcPts val="2320"/>
              </a:lnSpc>
            </a:pPr>
            <a:r>
              <a:rPr lang="en-US" sz="1933">
                <a:solidFill>
                  <a:srgbClr val="5A60F1"/>
                </a:solidFill>
                <a:latin typeface="Roboto"/>
              </a:rPr>
              <a:t>PhD Cand. at IESP-UERJ</a:t>
            </a:r>
          </a:p>
        </p:txBody>
      </p:sp>
      <p:sp>
        <p:nvSpPr>
          <p:cNvPr name="TextBox 4" id="4"/>
          <p:cNvSpPr txBox="true"/>
          <p:nvPr/>
        </p:nvSpPr>
        <p:spPr>
          <a:xfrm rot="0">
            <a:off x="10543482" y="436272"/>
            <a:ext cx="7001363" cy="332740"/>
          </a:xfrm>
          <a:prstGeom prst="rect">
            <a:avLst/>
          </a:prstGeom>
        </p:spPr>
        <p:txBody>
          <a:bodyPr anchor="t" rtlCol="false" tIns="0" lIns="0" bIns="0" rIns="0">
            <a:spAutoFit/>
          </a:bodyPr>
          <a:lstStyle/>
          <a:p>
            <a:pPr algn="r">
              <a:lnSpc>
                <a:spcPts val="2660"/>
              </a:lnSpc>
            </a:pPr>
            <a:r>
              <a:rPr lang="en-US" sz="1900">
                <a:solidFill>
                  <a:srgbClr val="5A60F1"/>
                </a:solidFill>
                <a:latin typeface="Roboto"/>
              </a:rPr>
              <a:t>CENTER FOR TECHNOLOGY AND SOCIETY - FGV LAW SCHOOL</a:t>
            </a:r>
          </a:p>
        </p:txBody>
      </p:sp>
      <p:sp>
        <p:nvSpPr>
          <p:cNvPr name="TextBox 5" id="5"/>
          <p:cNvSpPr txBox="true"/>
          <p:nvPr/>
        </p:nvSpPr>
        <p:spPr>
          <a:xfrm rot="0">
            <a:off x="1273550" y="7890006"/>
            <a:ext cx="5707114" cy="438150"/>
          </a:xfrm>
          <a:prstGeom prst="rect">
            <a:avLst/>
          </a:prstGeom>
        </p:spPr>
        <p:txBody>
          <a:bodyPr anchor="t" rtlCol="false" tIns="0" lIns="0" bIns="0" rIns="0">
            <a:spAutoFit/>
          </a:bodyPr>
          <a:lstStyle/>
          <a:p>
            <a:pPr algn="ctr">
              <a:lnSpc>
                <a:spcPts val="3359"/>
              </a:lnSpc>
            </a:pPr>
            <a:r>
              <a:rPr lang="en-US" sz="2799">
                <a:solidFill>
                  <a:srgbClr val="5A60F1"/>
                </a:solidFill>
                <a:latin typeface="Roboto Condensed Bold"/>
              </a:rPr>
              <a:t>YASMIN CURZI DE MENDONÇA</a:t>
            </a:r>
          </a:p>
        </p:txBody>
      </p:sp>
      <p:sp>
        <p:nvSpPr>
          <p:cNvPr name="TextBox 6" id="6"/>
          <p:cNvSpPr txBox="true"/>
          <p:nvPr/>
        </p:nvSpPr>
        <p:spPr>
          <a:xfrm rot="0">
            <a:off x="1028700" y="436272"/>
            <a:ext cx="4243647" cy="753745"/>
          </a:xfrm>
          <a:prstGeom prst="rect">
            <a:avLst/>
          </a:prstGeom>
        </p:spPr>
        <p:txBody>
          <a:bodyPr anchor="t" rtlCol="false" tIns="0" lIns="0" bIns="0" rIns="0">
            <a:spAutoFit/>
          </a:bodyPr>
          <a:lstStyle/>
          <a:p>
            <a:pPr>
              <a:lnSpc>
                <a:spcPts val="3080"/>
              </a:lnSpc>
            </a:pPr>
            <a:r>
              <a:rPr lang="en-US" sz="2200">
                <a:solidFill>
                  <a:srgbClr val="5A60F1"/>
                </a:solidFill>
                <a:latin typeface="Roboto Bold"/>
              </a:rPr>
              <a:t>INTERNET GOVERNANCE FORUM </a:t>
            </a:r>
          </a:p>
        </p:txBody>
      </p:sp>
      <p:sp>
        <p:nvSpPr>
          <p:cNvPr name="TextBox 7" id="7"/>
          <p:cNvSpPr txBox="true"/>
          <p:nvPr/>
        </p:nvSpPr>
        <p:spPr>
          <a:xfrm rot="0">
            <a:off x="382205" y="1876096"/>
            <a:ext cx="7872004" cy="5067300"/>
          </a:xfrm>
          <a:prstGeom prst="rect">
            <a:avLst/>
          </a:prstGeom>
        </p:spPr>
        <p:txBody>
          <a:bodyPr anchor="t" rtlCol="false" tIns="0" lIns="0" bIns="0" rIns="0">
            <a:spAutoFit/>
          </a:bodyPr>
          <a:lstStyle/>
          <a:p>
            <a:pPr algn="ctr">
              <a:lnSpc>
                <a:spcPts val="6600"/>
              </a:lnSpc>
            </a:pPr>
            <a:r>
              <a:rPr lang="en-US" sz="6000">
                <a:solidFill>
                  <a:srgbClr val="5A60F1"/>
                </a:solidFill>
                <a:latin typeface="Roboto Condensed Bold"/>
              </a:rPr>
              <a:t>"I SILENCED MYSELF": BRAZILIAN FEMALE ACTIVISTS' PERSPECTIVES ON ONLINE TARGETED HARASSMENT</a:t>
            </a:r>
          </a:p>
        </p:txBody>
      </p:sp>
      <p:sp>
        <p:nvSpPr>
          <p:cNvPr name="TextBox 8" id="8"/>
          <p:cNvSpPr txBox="true"/>
          <p:nvPr/>
        </p:nvSpPr>
        <p:spPr>
          <a:xfrm rot="0">
            <a:off x="6980664" y="436272"/>
            <a:ext cx="2547089" cy="332740"/>
          </a:xfrm>
          <a:prstGeom prst="rect">
            <a:avLst/>
          </a:prstGeom>
        </p:spPr>
        <p:txBody>
          <a:bodyPr anchor="t" rtlCol="false" tIns="0" lIns="0" bIns="0" rIns="0">
            <a:spAutoFit/>
          </a:bodyPr>
          <a:lstStyle/>
          <a:p>
            <a:pPr algn="ctr">
              <a:lnSpc>
                <a:spcPts val="2660"/>
              </a:lnSpc>
            </a:pPr>
            <a:r>
              <a:rPr lang="en-US" sz="1900">
                <a:solidFill>
                  <a:srgbClr val="5A60F1"/>
                </a:solidFill>
                <a:latin typeface="Roboto"/>
              </a:rPr>
              <a:t>7 DEC 2021</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F8F6F2"/>
        </a:solidFill>
      </p:bgPr>
    </p:bg>
    <p:spTree>
      <p:nvGrpSpPr>
        <p:cNvPr id="1" name=""/>
        <p:cNvGrpSpPr/>
        <p:nvPr/>
      </p:nvGrpSpPr>
      <p:grpSpPr>
        <a:xfrm>
          <a:off x="0" y="0"/>
          <a:ext cx="0" cy="0"/>
          <a:chOff x="0" y="0"/>
          <a:chExt cx="0" cy="0"/>
        </a:xfrm>
      </p:grpSpPr>
      <p:grpSp>
        <p:nvGrpSpPr>
          <p:cNvPr name="Group 2" id="2"/>
          <p:cNvGrpSpPr/>
          <p:nvPr/>
        </p:nvGrpSpPr>
        <p:grpSpPr>
          <a:xfrm rot="0">
            <a:off x="1028700" y="1028700"/>
            <a:ext cx="7582745" cy="2024592"/>
            <a:chOff x="0" y="0"/>
            <a:chExt cx="10110327" cy="2699455"/>
          </a:xfrm>
        </p:grpSpPr>
        <p:sp>
          <p:nvSpPr>
            <p:cNvPr name="TextBox 3" id="3"/>
            <p:cNvSpPr txBox="true"/>
            <p:nvPr/>
          </p:nvSpPr>
          <p:spPr>
            <a:xfrm rot="0">
              <a:off x="0" y="66675"/>
              <a:ext cx="10110327" cy="1457325"/>
            </a:xfrm>
            <a:prstGeom prst="rect">
              <a:avLst/>
            </a:prstGeom>
          </p:spPr>
          <p:txBody>
            <a:bodyPr anchor="t" rtlCol="false" tIns="0" lIns="0" bIns="0" rIns="0">
              <a:spAutoFit/>
            </a:bodyPr>
            <a:lstStyle/>
            <a:p>
              <a:pPr>
                <a:lnSpc>
                  <a:spcPts val="8250"/>
                </a:lnSpc>
              </a:pPr>
              <a:r>
                <a:rPr lang="en-US" sz="7500">
                  <a:solidFill>
                    <a:srgbClr val="5A60F1"/>
                  </a:solidFill>
                  <a:latin typeface="Roboto Condensed Bold"/>
                </a:rPr>
                <a:t>Victims' responses</a:t>
              </a:r>
            </a:p>
          </p:txBody>
        </p:sp>
        <p:sp>
          <p:nvSpPr>
            <p:cNvPr name="TextBox 4" id="4"/>
            <p:cNvSpPr txBox="true"/>
            <p:nvPr/>
          </p:nvSpPr>
          <p:spPr>
            <a:xfrm rot="0">
              <a:off x="0" y="2007517"/>
              <a:ext cx="8553446" cy="691938"/>
            </a:xfrm>
            <a:prstGeom prst="rect">
              <a:avLst/>
            </a:prstGeom>
          </p:spPr>
          <p:txBody>
            <a:bodyPr anchor="t" rtlCol="false" tIns="0" lIns="0" bIns="0" rIns="0">
              <a:spAutoFit/>
            </a:bodyPr>
            <a:lstStyle/>
            <a:p>
              <a:pPr>
                <a:lnSpc>
                  <a:spcPts val="4160"/>
                </a:lnSpc>
              </a:pPr>
            </a:p>
          </p:txBody>
        </p:sp>
      </p:grpSp>
      <p:sp>
        <p:nvSpPr>
          <p:cNvPr name="TextBox 5" id="5"/>
          <p:cNvSpPr txBox="true"/>
          <p:nvPr/>
        </p:nvSpPr>
        <p:spPr>
          <a:xfrm rot="0">
            <a:off x="5192486" y="2179713"/>
            <a:ext cx="12451831" cy="9643080"/>
          </a:xfrm>
          <a:prstGeom prst="rect">
            <a:avLst/>
          </a:prstGeom>
        </p:spPr>
        <p:txBody>
          <a:bodyPr anchor="t" rtlCol="false" tIns="0" lIns="0" bIns="0" rIns="0">
            <a:spAutoFit/>
          </a:bodyPr>
          <a:lstStyle/>
          <a:p>
            <a:pPr>
              <a:lnSpc>
                <a:spcPts val="3513"/>
              </a:lnSpc>
            </a:pPr>
          </a:p>
          <a:p>
            <a:pPr>
              <a:lnSpc>
                <a:spcPts val="3513"/>
              </a:lnSpc>
            </a:pPr>
          </a:p>
          <a:p>
            <a:pPr>
              <a:lnSpc>
                <a:spcPts val="3513"/>
              </a:lnSpc>
            </a:pPr>
            <a:r>
              <a:rPr lang="en-US" sz="2702">
                <a:solidFill>
                  <a:srgbClr val="5A60F1"/>
                </a:solidFill>
                <a:latin typeface="Roboto Bold"/>
              </a:rPr>
              <a:t>(...) Last year, in 2020, I was still on “Aos Fatos” [a fact checking agency] and we were checking YouTube videos. So we were looking at the videos of some channels and seeing what kind of false information existed about the pandemic. And, as usual in journalistic work, we ask both sides, right. So, if I'm saying that you're spreading false information in your video, I ask you, I come and say "oh, I'm doing this story, I identified that there is this false information in your content, what is your position?”. And at the time I sent this e-mail to Alan, from Terça Livre, asking if he wanted to make a statement and so on. And he replied with “shove it up your ***”(…) , he has a telegram group, with his supporters, and then he shared a print of the email with my email address, which at the time was my work e-mail, right. Fortunately, it was a professional account. Kind of to make a joke, like, "Look what I said to this reporter" Then came a few more e-mails talking about it.</a:t>
            </a:r>
          </a:p>
          <a:p>
            <a:pPr>
              <a:lnSpc>
                <a:spcPts val="3513"/>
              </a:lnSpc>
            </a:pPr>
          </a:p>
          <a:p>
            <a:pPr algn="r">
              <a:lnSpc>
                <a:spcPts val="3513"/>
              </a:lnSpc>
            </a:pPr>
            <a:r>
              <a:rPr lang="en-US" sz="2702">
                <a:solidFill>
                  <a:srgbClr val="5A60F1"/>
                </a:solidFill>
                <a:latin typeface="Roboto Bold"/>
              </a:rPr>
              <a:t>- Former journalist from a fact-checking agency</a:t>
            </a:r>
          </a:p>
          <a:p>
            <a:pPr>
              <a:lnSpc>
                <a:spcPts val="3513"/>
              </a:lnSpc>
            </a:pPr>
          </a:p>
          <a:p>
            <a:pPr>
              <a:lnSpc>
                <a:spcPts val="3513"/>
              </a:lnSpc>
            </a:pPr>
          </a:p>
          <a:p>
            <a:pPr>
              <a:lnSpc>
                <a:spcPts val="3513"/>
              </a:lnSpc>
            </a:pPr>
          </a:p>
          <a:p>
            <a:pPr>
              <a:lnSpc>
                <a:spcPts val="3513"/>
              </a:lnSpc>
            </a:pPr>
          </a:p>
          <a:p>
            <a:pPr>
              <a:lnSpc>
                <a:spcPts val="3513"/>
              </a:lnSpc>
            </a:pP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F8F6F2"/>
        </a:solidFill>
      </p:bgPr>
    </p:bg>
    <p:spTree>
      <p:nvGrpSpPr>
        <p:cNvPr id="1" name=""/>
        <p:cNvGrpSpPr/>
        <p:nvPr/>
      </p:nvGrpSpPr>
      <p:grpSpPr>
        <a:xfrm>
          <a:off x="0" y="0"/>
          <a:ext cx="0" cy="0"/>
          <a:chOff x="0" y="0"/>
          <a:chExt cx="0" cy="0"/>
        </a:xfrm>
      </p:grpSpPr>
      <p:grpSp>
        <p:nvGrpSpPr>
          <p:cNvPr name="Group 2" id="2"/>
          <p:cNvGrpSpPr/>
          <p:nvPr/>
        </p:nvGrpSpPr>
        <p:grpSpPr>
          <a:xfrm rot="0">
            <a:off x="1028700" y="1028700"/>
            <a:ext cx="7582745" cy="2024592"/>
            <a:chOff x="0" y="0"/>
            <a:chExt cx="10110327" cy="2699455"/>
          </a:xfrm>
        </p:grpSpPr>
        <p:sp>
          <p:nvSpPr>
            <p:cNvPr name="TextBox 3" id="3"/>
            <p:cNvSpPr txBox="true"/>
            <p:nvPr/>
          </p:nvSpPr>
          <p:spPr>
            <a:xfrm rot="0">
              <a:off x="0" y="66675"/>
              <a:ext cx="10110327" cy="1457325"/>
            </a:xfrm>
            <a:prstGeom prst="rect">
              <a:avLst/>
            </a:prstGeom>
          </p:spPr>
          <p:txBody>
            <a:bodyPr anchor="t" rtlCol="false" tIns="0" lIns="0" bIns="0" rIns="0">
              <a:spAutoFit/>
            </a:bodyPr>
            <a:lstStyle/>
            <a:p>
              <a:pPr>
                <a:lnSpc>
                  <a:spcPts val="8250"/>
                </a:lnSpc>
              </a:pPr>
              <a:r>
                <a:rPr lang="en-US" sz="7500">
                  <a:solidFill>
                    <a:srgbClr val="5A60F1"/>
                  </a:solidFill>
                  <a:latin typeface="Roboto Condensed Bold"/>
                </a:rPr>
                <a:t>Victims' responses</a:t>
              </a:r>
            </a:p>
          </p:txBody>
        </p:sp>
        <p:sp>
          <p:nvSpPr>
            <p:cNvPr name="TextBox 4" id="4"/>
            <p:cNvSpPr txBox="true"/>
            <p:nvPr/>
          </p:nvSpPr>
          <p:spPr>
            <a:xfrm rot="0">
              <a:off x="0" y="2007517"/>
              <a:ext cx="8553446" cy="691938"/>
            </a:xfrm>
            <a:prstGeom prst="rect">
              <a:avLst/>
            </a:prstGeom>
          </p:spPr>
          <p:txBody>
            <a:bodyPr anchor="t" rtlCol="false" tIns="0" lIns="0" bIns="0" rIns="0">
              <a:spAutoFit/>
            </a:bodyPr>
            <a:lstStyle/>
            <a:p>
              <a:pPr>
                <a:lnSpc>
                  <a:spcPts val="4160"/>
                </a:lnSpc>
              </a:pPr>
            </a:p>
          </p:txBody>
        </p:sp>
      </p:grpSp>
      <p:sp>
        <p:nvSpPr>
          <p:cNvPr name="TextBox 5" id="5"/>
          <p:cNvSpPr txBox="true"/>
          <p:nvPr/>
        </p:nvSpPr>
        <p:spPr>
          <a:xfrm rot="0">
            <a:off x="5256505" y="2002896"/>
            <a:ext cx="12451831" cy="9643080"/>
          </a:xfrm>
          <a:prstGeom prst="rect">
            <a:avLst/>
          </a:prstGeom>
        </p:spPr>
        <p:txBody>
          <a:bodyPr anchor="t" rtlCol="false" tIns="0" lIns="0" bIns="0" rIns="0">
            <a:spAutoFit/>
          </a:bodyPr>
          <a:lstStyle/>
          <a:p>
            <a:pPr>
              <a:lnSpc>
                <a:spcPts val="3513"/>
              </a:lnSpc>
            </a:pPr>
          </a:p>
          <a:p>
            <a:pPr>
              <a:lnSpc>
                <a:spcPts val="3513"/>
              </a:lnSpc>
            </a:pPr>
          </a:p>
          <a:p>
            <a:pPr>
              <a:lnSpc>
                <a:spcPts val="3513"/>
              </a:lnSpc>
            </a:pPr>
            <a:r>
              <a:rPr lang="en-US" sz="2702">
                <a:solidFill>
                  <a:srgbClr val="5A60F1"/>
                </a:solidFill>
                <a:latin typeface="Roboto Bold"/>
              </a:rPr>
              <a:t>I don't really remember when that was, I think I saw this movie on a Wednesday, the story came out on Thursday, they started cursing at me on Thursday morning, and then it was about two or three days of a very high amount of cursing and offenses. Thousands of name-calling and swearing. (...) That day I discovered several things that I had not gotten around to doing yet, which is to silence notifications, I learned how not to receive notification from unverified accounts, etc.</a:t>
            </a:r>
          </a:p>
          <a:p>
            <a:pPr>
              <a:lnSpc>
                <a:spcPts val="3513"/>
              </a:lnSpc>
            </a:pPr>
          </a:p>
          <a:p>
            <a:pPr>
              <a:lnSpc>
                <a:spcPts val="3513"/>
              </a:lnSpc>
            </a:pPr>
            <a:r>
              <a:rPr lang="en-US" sz="2702">
                <a:solidFill>
                  <a:srgbClr val="5A60F1"/>
                </a:solidFill>
                <a:latin typeface="Roboto Bold"/>
              </a:rPr>
              <a:t>When the death threat came, I informed my supervisor who finally communicated to legal and such, to see if he was going to do anything. Nothing was done, no occurrence was recorded, I regret it. I think I should have insisted more for this to be done. I became fragile after that, like, because I was in a situation that I didn't feel comfortable insisting for something to be done.</a:t>
            </a:r>
          </a:p>
          <a:p>
            <a:pPr>
              <a:lnSpc>
                <a:spcPts val="3513"/>
              </a:lnSpc>
            </a:pPr>
          </a:p>
          <a:p>
            <a:pPr algn="r">
              <a:lnSpc>
                <a:spcPts val="3513"/>
              </a:lnSpc>
            </a:pPr>
            <a:r>
              <a:rPr lang="en-US" sz="2702">
                <a:solidFill>
                  <a:srgbClr val="5A60F1"/>
                </a:solidFill>
                <a:latin typeface="Roboto Bold"/>
              </a:rPr>
              <a:t>- Journalist from UOL.</a:t>
            </a:r>
          </a:p>
          <a:p>
            <a:pPr>
              <a:lnSpc>
                <a:spcPts val="3513"/>
              </a:lnSpc>
            </a:pPr>
          </a:p>
          <a:p>
            <a:pPr>
              <a:lnSpc>
                <a:spcPts val="3513"/>
              </a:lnSpc>
            </a:pPr>
          </a:p>
          <a:p>
            <a:pPr>
              <a:lnSpc>
                <a:spcPts val="3513"/>
              </a:lnSpc>
            </a:pPr>
          </a:p>
          <a:p>
            <a:pPr>
              <a:lnSpc>
                <a:spcPts val="3513"/>
              </a:lnSpc>
            </a:pPr>
          </a:p>
          <a:p>
            <a:pPr>
              <a:lnSpc>
                <a:spcPts val="3513"/>
              </a:lnSpc>
            </a:pP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F8F6F2"/>
        </a:solidFill>
      </p:bgPr>
    </p:bg>
    <p:spTree>
      <p:nvGrpSpPr>
        <p:cNvPr id="1" name=""/>
        <p:cNvGrpSpPr/>
        <p:nvPr/>
      </p:nvGrpSpPr>
      <p:grpSpPr>
        <a:xfrm>
          <a:off x="0" y="0"/>
          <a:ext cx="0" cy="0"/>
          <a:chOff x="0" y="0"/>
          <a:chExt cx="0" cy="0"/>
        </a:xfrm>
      </p:grpSpPr>
      <p:grpSp>
        <p:nvGrpSpPr>
          <p:cNvPr name="Group 2" id="2"/>
          <p:cNvGrpSpPr/>
          <p:nvPr/>
        </p:nvGrpSpPr>
        <p:grpSpPr>
          <a:xfrm rot="0">
            <a:off x="2028825" y="3345815"/>
            <a:ext cx="13097234" cy="3173095"/>
            <a:chOff x="0" y="0"/>
            <a:chExt cx="17462979" cy="4230793"/>
          </a:xfrm>
        </p:grpSpPr>
        <p:sp>
          <p:nvSpPr>
            <p:cNvPr name="TextBox 3" id="3"/>
            <p:cNvSpPr txBox="true"/>
            <p:nvPr/>
          </p:nvSpPr>
          <p:spPr>
            <a:xfrm rot="0">
              <a:off x="0" y="66675"/>
              <a:ext cx="17462979" cy="1457325"/>
            </a:xfrm>
            <a:prstGeom prst="rect">
              <a:avLst/>
            </a:prstGeom>
          </p:spPr>
          <p:txBody>
            <a:bodyPr anchor="t" rtlCol="false" tIns="0" lIns="0" bIns="0" rIns="0">
              <a:spAutoFit/>
            </a:bodyPr>
            <a:lstStyle/>
            <a:p>
              <a:pPr>
                <a:lnSpc>
                  <a:spcPts val="8250"/>
                </a:lnSpc>
              </a:pPr>
              <a:r>
                <a:rPr lang="en-US" sz="7500">
                  <a:solidFill>
                    <a:srgbClr val="5A60F1"/>
                  </a:solidFill>
                  <a:latin typeface="Roboto Condensed Bold"/>
                </a:rPr>
                <a:t>Politics: not a space for women </a:t>
              </a:r>
            </a:p>
          </p:txBody>
        </p:sp>
        <p:sp>
          <p:nvSpPr>
            <p:cNvPr name="TextBox 4" id="4"/>
            <p:cNvSpPr txBox="true"/>
            <p:nvPr/>
          </p:nvSpPr>
          <p:spPr>
            <a:xfrm rot="0">
              <a:off x="0" y="1990056"/>
              <a:ext cx="14487761" cy="691938"/>
            </a:xfrm>
            <a:prstGeom prst="rect">
              <a:avLst/>
            </a:prstGeom>
          </p:spPr>
          <p:txBody>
            <a:bodyPr anchor="t" rtlCol="false" tIns="0" lIns="0" bIns="0" rIns="0">
              <a:spAutoFit/>
            </a:bodyPr>
            <a:lstStyle/>
            <a:p>
              <a:pPr>
                <a:lnSpc>
                  <a:spcPts val="4160"/>
                </a:lnSpc>
              </a:pPr>
            </a:p>
          </p:txBody>
        </p:sp>
        <p:sp>
          <p:nvSpPr>
            <p:cNvPr name="TextBox 5" id="5"/>
            <p:cNvSpPr txBox="true"/>
            <p:nvPr/>
          </p:nvSpPr>
          <p:spPr>
            <a:xfrm rot="0">
              <a:off x="0" y="3712633"/>
              <a:ext cx="14487761" cy="518160"/>
            </a:xfrm>
            <a:prstGeom prst="rect">
              <a:avLst/>
            </a:prstGeom>
          </p:spPr>
          <p:txBody>
            <a:bodyPr anchor="t" rtlCol="false" tIns="0" lIns="0" bIns="0" rIns="0">
              <a:spAutoFit/>
            </a:bodyPr>
            <a:lstStyle/>
            <a:p>
              <a:pPr>
                <a:lnSpc>
                  <a:spcPts val="3120"/>
                </a:lnSpc>
              </a:pPr>
            </a:p>
          </p:txBody>
        </p:sp>
      </p:grpSp>
    </p:spTree>
  </p:cSld>
  <p:clrMapOvr>
    <a:masterClrMapping/>
  </p:clrMapOvr>
</p:sld>
</file>

<file path=ppt/slides/slide13.xml><?xml version="1.0" encoding="utf-8"?>
<p:sld xmlns:p="http://schemas.openxmlformats.org/presentationml/2006/main" xmlns:a="http://schemas.openxmlformats.org/drawingml/2006/main">
  <p:cSld>
    <p:bg>
      <p:bgPr>
        <a:solidFill>
          <a:srgbClr val="F8F6F2"/>
        </a:solidFill>
      </p:bgPr>
    </p:bg>
    <p:spTree>
      <p:nvGrpSpPr>
        <p:cNvPr id="1" name=""/>
        <p:cNvGrpSpPr/>
        <p:nvPr/>
      </p:nvGrpSpPr>
      <p:grpSpPr>
        <a:xfrm>
          <a:off x="0" y="0"/>
          <a:ext cx="0" cy="0"/>
          <a:chOff x="0" y="0"/>
          <a:chExt cx="0" cy="0"/>
        </a:xfrm>
      </p:grpSpPr>
      <p:grpSp>
        <p:nvGrpSpPr>
          <p:cNvPr name="Group 2" id="2"/>
          <p:cNvGrpSpPr/>
          <p:nvPr/>
        </p:nvGrpSpPr>
        <p:grpSpPr>
          <a:xfrm rot="0">
            <a:off x="1028700" y="1028700"/>
            <a:ext cx="7582745" cy="2024592"/>
            <a:chOff x="0" y="0"/>
            <a:chExt cx="10110327" cy="2699455"/>
          </a:xfrm>
        </p:grpSpPr>
        <p:sp>
          <p:nvSpPr>
            <p:cNvPr name="TextBox 3" id="3"/>
            <p:cNvSpPr txBox="true"/>
            <p:nvPr/>
          </p:nvSpPr>
          <p:spPr>
            <a:xfrm rot="0">
              <a:off x="0" y="66675"/>
              <a:ext cx="10110327" cy="1457325"/>
            </a:xfrm>
            <a:prstGeom prst="rect">
              <a:avLst/>
            </a:prstGeom>
          </p:spPr>
          <p:txBody>
            <a:bodyPr anchor="t" rtlCol="false" tIns="0" lIns="0" bIns="0" rIns="0">
              <a:spAutoFit/>
            </a:bodyPr>
            <a:lstStyle/>
            <a:p>
              <a:pPr>
                <a:lnSpc>
                  <a:spcPts val="8250"/>
                </a:lnSpc>
              </a:pPr>
              <a:r>
                <a:rPr lang="en-US" sz="7500">
                  <a:solidFill>
                    <a:srgbClr val="5A60F1"/>
                  </a:solidFill>
                  <a:latin typeface="Roboto Condensed Bold"/>
                </a:rPr>
                <a:t>Victims' responses</a:t>
              </a:r>
            </a:p>
          </p:txBody>
        </p:sp>
        <p:sp>
          <p:nvSpPr>
            <p:cNvPr name="TextBox 4" id="4"/>
            <p:cNvSpPr txBox="true"/>
            <p:nvPr/>
          </p:nvSpPr>
          <p:spPr>
            <a:xfrm rot="0">
              <a:off x="0" y="2007517"/>
              <a:ext cx="8553446" cy="691938"/>
            </a:xfrm>
            <a:prstGeom prst="rect">
              <a:avLst/>
            </a:prstGeom>
          </p:spPr>
          <p:txBody>
            <a:bodyPr anchor="t" rtlCol="false" tIns="0" lIns="0" bIns="0" rIns="0">
              <a:spAutoFit/>
            </a:bodyPr>
            <a:lstStyle/>
            <a:p>
              <a:pPr>
                <a:lnSpc>
                  <a:spcPts val="4160"/>
                </a:lnSpc>
              </a:pPr>
            </a:p>
          </p:txBody>
        </p:sp>
      </p:grpSp>
      <p:sp>
        <p:nvSpPr>
          <p:cNvPr name="TextBox 5" id="5"/>
          <p:cNvSpPr txBox="true"/>
          <p:nvPr/>
        </p:nvSpPr>
        <p:spPr>
          <a:xfrm rot="0">
            <a:off x="4807469" y="2002896"/>
            <a:ext cx="12451831" cy="7890480"/>
          </a:xfrm>
          <a:prstGeom prst="rect">
            <a:avLst/>
          </a:prstGeom>
        </p:spPr>
        <p:txBody>
          <a:bodyPr anchor="t" rtlCol="false" tIns="0" lIns="0" bIns="0" rIns="0">
            <a:spAutoFit/>
          </a:bodyPr>
          <a:lstStyle/>
          <a:p>
            <a:pPr>
              <a:lnSpc>
                <a:spcPts val="3513"/>
              </a:lnSpc>
            </a:pPr>
          </a:p>
          <a:p>
            <a:pPr>
              <a:lnSpc>
                <a:spcPts val="3513"/>
              </a:lnSpc>
            </a:pPr>
          </a:p>
          <a:p>
            <a:pPr>
              <a:lnSpc>
                <a:spcPts val="3513"/>
              </a:lnSpc>
            </a:pPr>
            <a:r>
              <a:rPr lang="en-US" sz="2702">
                <a:solidFill>
                  <a:srgbClr val="5A60F1"/>
                </a:solidFill>
                <a:latin typeface="Roboto Bold"/>
              </a:rPr>
              <a:t>the right-wing is already smarter in that sense. They don't bring the debate to our profiles so as not to generate engagement [for us], but they screen cap our posts and publish them in their profiles, and there they comment and criticize us. </a:t>
            </a:r>
          </a:p>
          <a:p>
            <a:pPr>
              <a:lnSpc>
                <a:spcPts val="3513"/>
              </a:lnSpc>
            </a:pPr>
          </a:p>
          <a:p>
            <a:pPr>
              <a:lnSpc>
                <a:spcPts val="3513"/>
              </a:lnSpc>
            </a:pPr>
            <a:r>
              <a:rPr lang="en-US" sz="2702">
                <a:solidFill>
                  <a:srgbClr val="5A60F1"/>
                </a:solidFill>
                <a:latin typeface="Roboto Bold"/>
              </a:rPr>
              <a:t>during the pre-campaign I silenced myself, which was something I didn't like to do. [...] I always shared my real life on social networks: if I had an ice cream, etc. , In addition I went to therapy, during the process and still today, and I need to protect myself in that sense. I had to change my way os life. </a:t>
            </a:r>
          </a:p>
          <a:p>
            <a:pPr>
              <a:lnSpc>
                <a:spcPts val="3513"/>
              </a:lnSpc>
            </a:pPr>
          </a:p>
          <a:p>
            <a:pPr>
              <a:lnSpc>
                <a:spcPts val="3513"/>
              </a:lnSpc>
            </a:pPr>
          </a:p>
          <a:p>
            <a:pPr algn="r">
              <a:lnSpc>
                <a:spcPts val="3513"/>
              </a:lnSpc>
            </a:pPr>
            <a:r>
              <a:rPr lang="en-US" sz="2702">
                <a:solidFill>
                  <a:srgbClr val="5A60F1"/>
                </a:solidFill>
                <a:latin typeface="Roboto Bold"/>
              </a:rPr>
              <a:t>- Karla Coser, city council-woman from PT-ES.  </a:t>
            </a:r>
          </a:p>
          <a:p>
            <a:pPr>
              <a:lnSpc>
                <a:spcPts val="3513"/>
              </a:lnSpc>
            </a:pPr>
          </a:p>
          <a:p>
            <a:pPr>
              <a:lnSpc>
                <a:spcPts val="3513"/>
              </a:lnSpc>
            </a:pPr>
          </a:p>
          <a:p>
            <a:pPr>
              <a:lnSpc>
                <a:spcPts val="3513"/>
              </a:lnSpc>
            </a:pPr>
          </a:p>
          <a:p>
            <a:pPr>
              <a:lnSpc>
                <a:spcPts val="3513"/>
              </a:lnSpc>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8F6F2"/>
        </a:solidFill>
      </p:bgPr>
    </p:bg>
    <p:spTree>
      <p:nvGrpSpPr>
        <p:cNvPr id="1" name=""/>
        <p:cNvGrpSpPr/>
        <p:nvPr/>
      </p:nvGrpSpPr>
      <p:grpSpPr>
        <a:xfrm>
          <a:off x="0" y="0"/>
          <a:ext cx="0" cy="0"/>
          <a:chOff x="0" y="0"/>
          <a:chExt cx="0" cy="0"/>
        </a:xfrm>
      </p:grpSpPr>
      <p:sp>
        <p:nvSpPr>
          <p:cNvPr name="AutoShape 2" id="2"/>
          <p:cNvSpPr/>
          <p:nvPr/>
        </p:nvSpPr>
        <p:spPr>
          <a:xfrm rot="0">
            <a:off x="8851232" y="5303299"/>
            <a:ext cx="8408068" cy="0"/>
          </a:xfrm>
          <a:prstGeom prst="line">
            <a:avLst/>
          </a:prstGeom>
          <a:ln cap="flat" w="47625">
            <a:solidFill>
              <a:srgbClr val="5A60F1"/>
            </a:solidFill>
            <a:prstDash val="solid"/>
            <a:headEnd type="none" len="sm" w="sm"/>
            <a:tailEnd type="none" len="sm" w="sm"/>
          </a:ln>
        </p:spPr>
      </p:sp>
      <p:sp>
        <p:nvSpPr>
          <p:cNvPr name="AutoShape 3" id="3"/>
          <p:cNvSpPr/>
          <p:nvPr/>
        </p:nvSpPr>
        <p:spPr>
          <a:xfrm rot="0">
            <a:off x="8851232" y="7280800"/>
            <a:ext cx="8408068" cy="0"/>
          </a:xfrm>
          <a:prstGeom prst="line">
            <a:avLst/>
          </a:prstGeom>
          <a:ln cap="flat" w="47625">
            <a:solidFill>
              <a:srgbClr val="5A60F1"/>
            </a:solidFill>
            <a:prstDash val="solid"/>
            <a:headEnd type="none" len="sm" w="sm"/>
            <a:tailEnd type="none" len="sm" w="sm"/>
          </a:ln>
        </p:spPr>
      </p:sp>
      <p:sp>
        <p:nvSpPr>
          <p:cNvPr name="AutoShape 4" id="4"/>
          <p:cNvSpPr/>
          <p:nvPr/>
        </p:nvSpPr>
        <p:spPr>
          <a:xfrm rot="0">
            <a:off x="8851232" y="9258300"/>
            <a:ext cx="8408068" cy="0"/>
          </a:xfrm>
          <a:prstGeom prst="line">
            <a:avLst/>
          </a:prstGeom>
          <a:ln cap="flat" w="47625">
            <a:solidFill>
              <a:srgbClr val="5A60F1"/>
            </a:solidFill>
            <a:prstDash val="solid"/>
            <a:headEnd type="none" len="sm" w="sm"/>
            <a:tailEnd type="none" len="sm" w="sm"/>
          </a:ln>
        </p:spPr>
      </p:sp>
      <p:sp>
        <p:nvSpPr>
          <p:cNvPr name="AutoShape 5" id="5"/>
          <p:cNvSpPr/>
          <p:nvPr/>
        </p:nvSpPr>
        <p:spPr>
          <a:xfrm rot="0">
            <a:off x="8851232" y="3325799"/>
            <a:ext cx="8408068" cy="0"/>
          </a:xfrm>
          <a:prstGeom prst="line">
            <a:avLst/>
          </a:prstGeom>
          <a:ln cap="flat" w="47625">
            <a:solidFill>
              <a:srgbClr val="5A60F1"/>
            </a:solidFill>
            <a:prstDash val="solid"/>
            <a:headEnd type="none" len="sm" w="sm"/>
            <a:tailEnd type="none" len="sm" w="sm"/>
          </a:ln>
        </p:spPr>
      </p:sp>
      <p:pic>
        <p:nvPicPr>
          <p:cNvPr name="Picture 6" id="6"/>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2700000">
            <a:off x="8951855" y="4095436"/>
            <a:ext cx="485851" cy="485851"/>
          </a:xfrm>
          <a:prstGeom prst="rect">
            <a:avLst/>
          </a:prstGeom>
        </p:spPr>
      </p:pic>
      <p:pic>
        <p:nvPicPr>
          <p:cNvPr name="Picture 7" id="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2700000">
            <a:off x="8951855" y="6072937"/>
            <a:ext cx="485851" cy="485851"/>
          </a:xfrm>
          <a:prstGeom prst="rect">
            <a:avLst/>
          </a:prstGeom>
        </p:spPr>
      </p:pic>
      <p:pic>
        <p:nvPicPr>
          <p:cNvPr name="Picture 8" id="8"/>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8759451" y="7856789"/>
            <a:ext cx="870659" cy="873146"/>
          </a:xfrm>
          <a:prstGeom prst="rect">
            <a:avLst/>
          </a:prstGeom>
        </p:spPr>
      </p:pic>
      <p:sp>
        <p:nvSpPr>
          <p:cNvPr name="TextBox 9" id="9"/>
          <p:cNvSpPr txBox="true"/>
          <p:nvPr/>
        </p:nvSpPr>
        <p:spPr>
          <a:xfrm rot="0">
            <a:off x="1028700" y="1095375"/>
            <a:ext cx="6147963" cy="1076325"/>
          </a:xfrm>
          <a:prstGeom prst="rect">
            <a:avLst/>
          </a:prstGeom>
        </p:spPr>
        <p:txBody>
          <a:bodyPr anchor="t" rtlCol="false" tIns="0" lIns="0" bIns="0" rIns="0">
            <a:spAutoFit/>
          </a:bodyPr>
          <a:lstStyle/>
          <a:p>
            <a:pPr>
              <a:lnSpc>
                <a:spcPts val="8250"/>
              </a:lnSpc>
            </a:pPr>
            <a:r>
              <a:rPr lang="en-US" sz="7500">
                <a:solidFill>
                  <a:srgbClr val="5A60F1"/>
                </a:solidFill>
                <a:latin typeface="Roboto Condensed Bold"/>
              </a:rPr>
              <a:t>State of the Art</a:t>
            </a:r>
          </a:p>
        </p:txBody>
      </p:sp>
      <p:sp>
        <p:nvSpPr>
          <p:cNvPr name="TextBox 10" id="10"/>
          <p:cNvSpPr txBox="true"/>
          <p:nvPr/>
        </p:nvSpPr>
        <p:spPr>
          <a:xfrm rot="0">
            <a:off x="9997695" y="3622717"/>
            <a:ext cx="6586913" cy="1383665"/>
          </a:xfrm>
          <a:prstGeom prst="rect">
            <a:avLst/>
          </a:prstGeom>
        </p:spPr>
        <p:txBody>
          <a:bodyPr anchor="t" rtlCol="false" tIns="0" lIns="0" bIns="0" rIns="0">
            <a:spAutoFit/>
          </a:bodyPr>
          <a:lstStyle/>
          <a:p>
            <a:pPr>
              <a:lnSpc>
                <a:spcPts val="3640"/>
              </a:lnSpc>
            </a:pPr>
            <a:r>
              <a:rPr lang="en-US" sz="2800">
                <a:solidFill>
                  <a:srgbClr val="5A60F1"/>
                </a:solidFill>
                <a:latin typeface="Roboto"/>
              </a:rPr>
              <a:t>Occurrences of online gender-based violence: aggressive comments; hate speech; mysoginistic expressions, etc.</a:t>
            </a:r>
          </a:p>
        </p:txBody>
      </p:sp>
      <p:sp>
        <p:nvSpPr>
          <p:cNvPr name="TextBox 11" id="11"/>
          <p:cNvSpPr txBox="true"/>
          <p:nvPr/>
        </p:nvSpPr>
        <p:spPr>
          <a:xfrm rot="0">
            <a:off x="9997695" y="6057417"/>
            <a:ext cx="6586913" cy="469265"/>
          </a:xfrm>
          <a:prstGeom prst="rect">
            <a:avLst/>
          </a:prstGeom>
        </p:spPr>
        <p:txBody>
          <a:bodyPr anchor="t" rtlCol="false" tIns="0" lIns="0" bIns="0" rIns="0">
            <a:spAutoFit/>
          </a:bodyPr>
          <a:lstStyle/>
          <a:p>
            <a:pPr>
              <a:lnSpc>
                <a:spcPts val="3640"/>
              </a:lnSpc>
            </a:pPr>
            <a:r>
              <a:rPr lang="en-US" sz="2800">
                <a:solidFill>
                  <a:srgbClr val="5A60F1"/>
                </a:solidFill>
                <a:latin typeface="Roboto"/>
              </a:rPr>
              <a:t>Private censorship by platforms</a:t>
            </a:r>
          </a:p>
        </p:txBody>
      </p:sp>
      <p:sp>
        <p:nvSpPr>
          <p:cNvPr name="TextBox 12" id="12"/>
          <p:cNvSpPr txBox="true"/>
          <p:nvPr/>
        </p:nvSpPr>
        <p:spPr>
          <a:xfrm rot="0">
            <a:off x="9997695" y="8034917"/>
            <a:ext cx="6586913" cy="469265"/>
          </a:xfrm>
          <a:prstGeom prst="rect">
            <a:avLst/>
          </a:prstGeom>
        </p:spPr>
        <p:txBody>
          <a:bodyPr anchor="t" rtlCol="false" tIns="0" lIns="0" bIns="0" rIns="0">
            <a:spAutoFit/>
          </a:bodyPr>
          <a:lstStyle/>
          <a:p>
            <a:pPr>
              <a:lnSpc>
                <a:spcPts val="3640"/>
              </a:lnSpc>
            </a:pPr>
            <a:r>
              <a:rPr lang="en-US" sz="2800">
                <a:solidFill>
                  <a:srgbClr val="5A60F1"/>
                </a:solidFill>
                <a:latin typeface="Roboto Italics"/>
              </a:rPr>
              <a:t>Victims'</a:t>
            </a:r>
            <a:r>
              <a:rPr lang="en-US" sz="2800">
                <a:solidFill>
                  <a:srgbClr val="5A60F1"/>
                </a:solidFill>
                <a:latin typeface="Roboto"/>
              </a:rPr>
              <a:t> perspectives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5A60F1"/>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1855201" y="2602000"/>
            <a:ext cx="4017541" cy="4114800"/>
          </a:xfrm>
          <a:prstGeom prst="rect">
            <a:avLst/>
          </a:prstGeom>
        </p:spPr>
      </p:pic>
      <p:sp>
        <p:nvSpPr>
          <p:cNvPr name="TextBox 3" id="3"/>
          <p:cNvSpPr txBox="true"/>
          <p:nvPr/>
        </p:nvSpPr>
        <p:spPr>
          <a:xfrm rot="0">
            <a:off x="665625" y="1095375"/>
            <a:ext cx="8773517" cy="1076325"/>
          </a:xfrm>
          <a:prstGeom prst="rect">
            <a:avLst/>
          </a:prstGeom>
        </p:spPr>
        <p:txBody>
          <a:bodyPr anchor="t" rtlCol="false" tIns="0" lIns="0" bIns="0" rIns="0">
            <a:spAutoFit/>
          </a:bodyPr>
          <a:lstStyle/>
          <a:p>
            <a:pPr algn="l">
              <a:lnSpc>
                <a:spcPts val="8250"/>
              </a:lnSpc>
            </a:pPr>
            <a:r>
              <a:rPr lang="en-US" sz="7500">
                <a:solidFill>
                  <a:srgbClr val="F8F6F2"/>
                </a:solidFill>
                <a:latin typeface="Roboto Condensed Bold"/>
              </a:rPr>
              <a:t>Defining Harassment </a:t>
            </a:r>
          </a:p>
        </p:txBody>
      </p:sp>
      <p:grpSp>
        <p:nvGrpSpPr>
          <p:cNvPr name="Group 4" id="4"/>
          <p:cNvGrpSpPr/>
          <p:nvPr/>
        </p:nvGrpSpPr>
        <p:grpSpPr>
          <a:xfrm rot="0">
            <a:off x="1723380" y="3792039"/>
            <a:ext cx="7132054" cy="5506587"/>
            <a:chOff x="0" y="0"/>
            <a:chExt cx="9509405" cy="7342116"/>
          </a:xfrm>
        </p:grpSpPr>
        <p:sp>
          <p:nvSpPr>
            <p:cNvPr name="TextBox 5" id="5"/>
            <p:cNvSpPr txBox="true"/>
            <p:nvPr/>
          </p:nvSpPr>
          <p:spPr>
            <a:xfrm rot="0">
              <a:off x="0" y="1245904"/>
              <a:ext cx="9509405" cy="6096212"/>
            </a:xfrm>
            <a:prstGeom prst="rect">
              <a:avLst/>
            </a:prstGeom>
          </p:spPr>
          <p:txBody>
            <a:bodyPr anchor="t" rtlCol="false" tIns="0" lIns="0" bIns="0" rIns="0">
              <a:spAutoFit/>
            </a:bodyPr>
            <a:lstStyle/>
            <a:p>
              <a:pPr marL="604521" indent="-302261" lvl="1">
                <a:lnSpc>
                  <a:spcPts val="3640"/>
                </a:lnSpc>
                <a:buFont typeface="Arial"/>
                <a:buChar char="•"/>
              </a:pPr>
              <a:r>
                <a:rPr lang="en-US" sz="2800">
                  <a:solidFill>
                    <a:srgbClr val="F8F6F2"/>
                  </a:solidFill>
                  <a:latin typeface="Roboto"/>
                </a:rPr>
                <a:t>Catharine MacKinnon (1979): Strategic litigation in the US Supreme Court; </a:t>
              </a:r>
            </a:p>
            <a:p>
              <a:pPr marL="1209042" indent="-403014" lvl="2">
                <a:lnSpc>
                  <a:spcPts val="3640"/>
                </a:lnSpc>
                <a:buFont typeface="Arial"/>
                <a:buChar char="⚬"/>
              </a:pPr>
              <a:r>
                <a:rPr lang="en-US" sz="2800">
                  <a:solidFill>
                    <a:srgbClr val="F8F6F2"/>
                  </a:solidFill>
                  <a:latin typeface="Roboto"/>
                </a:rPr>
                <a:t>Harassment as sex discrimination in the workspace.</a:t>
              </a:r>
            </a:p>
            <a:p>
              <a:pPr>
                <a:lnSpc>
                  <a:spcPts val="3640"/>
                </a:lnSpc>
              </a:pPr>
            </a:p>
            <a:p>
              <a:pPr marL="604521" indent="-302261" lvl="1">
                <a:lnSpc>
                  <a:spcPts val="3640"/>
                </a:lnSpc>
                <a:buFont typeface="Arial"/>
                <a:buChar char="•"/>
              </a:pPr>
              <a:r>
                <a:rPr lang="en-US" sz="2800">
                  <a:solidFill>
                    <a:srgbClr val="F8F6F2"/>
                  </a:solidFill>
                  <a:latin typeface="Roboto"/>
                </a:rPr>
                <a:t>Brazil (1994): Bill 4.454/94, Maria Luiza Fontenele (PSTU/CE); </a:t>
              </a:r>
            </a:p>
            <a:p>
              <a:pPr>
                <a:lnSpc>
                  <a:spcPts val="3640"/>
                </a:lnSpc>
              </a:pPr>
            </a:p>
            <a:p>
              <a:pPr>
                <a:lnSpc>
                  <a:spcPts val="3640"/>
                </a:lnSpc>
              </a:pPr>
            </a:p>
            <a:p>
              <a:pPr>
                <a:lnSpc>
                  <a:spcPts val="3640"/>
                </a:lnSpc>
              </a:pPr>
            </a:p>
          </p:txBody>
        </p:sp>
        <p:sp>
          <p:nvSpPr>
            <p:cNvPr name="TextBox 6" id="6"/>
            <p:cNvSpPr txBox="true"/>
            <p:nvPr/>
          </p:nvSpPr>
          <p:spPr>
            <a:xfrm rot="0">
              <a:off x="0" y="-19050"/>
              <a:ext cx="9509405" cy="577850"/>
            </a:xfrm>
            <a:prstGeom prst="rect">
              <a:avLst/>
            </a:prstGeom>
          </p:spPr>
          <p:txBody>
            <a:bodyPr anchor="t" rtlCol="false" tIns="0" lIns="0" bIns="0" rIns="0">
              <a:spAutoFit/>
            </a:bodyPr>
            <a:lstStyle/>
            <a:p>
              <a:pPr algn="l">
                <a:lnSpc>
                  <a:spcPts val="3359"/>
                </a:lnSpc>
              </a:pPr>
              <a:r>
                <a:rPr lang="en-US" sz="2799" u="sng">
                  <a:solidFill>
                    <a:srgbClr val="F8F6F2"/>
                  </a:solidFill>
                  <a:latin typeface="Roboto Condensed Bold"/>
                </a:rPr>
                <a:t>BUILDING A PATH</a:t>
              </a:r>
            </a:p>
          </p:txBody>
        </p:sp>
      </p:grpSp>
    </p:spTree>
  </p:cSld>
  <p:clrMapOvr>
    <a:masterClrMapping/>
  </p:clrMapOvr>
</p:sld>
</file>

<file path=ppt/slides/slide4.xml><?xml version="1.0" encoding="utf-8"?>
<p:sld xmlns:p="http://schemas.openxmlformats.org/presentationml/2006/main" xmlns:a="http://schemas.openxmlformats.org/drawingml/2006/main">
  <p:cSld>
    <p:bg>
      <p:bgPr>
        <a:solidFill>
          <a:srgbClr val="5A60F1"/>
        </a:solidFill>
      </p:bgPr>
    </p:bg>
    <p:spTree>
      <p:nvGrpSpPr>
        <p:cNvPr id="1" name=""/>
        <p:cNvGrpSpPr/>
        <p:nvPr/>
      </p:nvGrpSpPr>
      <p:grpSpPr>
        <a:xfrm>
          <a:off x="0" y="0"/>
          <a:ext cx="0" cy="0"/>
          <a:chOff x="0" y="0"/>
          <a:chExt cx="0" cy="0"/>
        </a:xfrm>
      </p:grpSpPr>
      <p:sp>
        <p:nvSpPr>
          <p:cNvPr name="TextBox 2" id="2"/>
          <p:cNvSpPr txBox="true"/>
          <p:nvPr/>
        </p:nvSpPr>
        <p:spPr>
          <a:xfrm rot="0">
            <a:off x="665625" y="1095375"/>
            <a:ext cx="8773517" cy="1076325"/>
          </a:xfrm>
          <a:prstGeom prst="rect">
            <a:avLst/>
          </a:prstGeom>
        </p:spPr>
        <p:txBody>
          <a:bodyPr anchor="t" rtlCol="false" tIns="0" lIns="0" bIns="0" rIns="0">
            <a:spAutoFit/>
          </a:bodyPr>
          <a:lstStyle/>
          <a:p>
            <a:pPr algn="l">
              <a:lnSpc>
                <a:spcPts val="8250"/>
              </a:lnSpc>
            </a:pPr>
            <a:r>
              <a:rPr lang="en-US" sz="7500">
                <a:solidFill>
                  <a:srgbClr val="F8F6F2"/>
                </a:solidFill>
                <a:latin typeface="Roboto Condensed Bold"/>
              </a:rPr>
              <a:t>Defining Harassment </a:t>
            </a:r>
          </a:p>
        </p:txBody>
      </p:sp>
      <p:grpSp>
        <p:nvGrpSpPr>
          <p:cNvPr name="Group 3" id="3"/>
          <p:cNvGrpSpPr/>
          <p:nvPr/>
        </p:nvGrpSpPr>
        <p:grpSpPr>
          <a:xfrm rot="0">
            <a:off x="1989635" y="2920660"/>
            <a:ext cx="15724823" cy="3959727"/>
            <a:chOff x="0" y="0"/>
            <a:chExt cx="20966430" cy="5279636"/>
          </a:xfrm>
        </p:grpSpPr>
        <p:sp>
          <p:nvSpPr>
            <p:cNvPr name="TextBox 4" id="4"/>
            <p:cNvSpPr txBox="true"/>
            <p:nvPr/>
          </p:nvSpPr>
          <p:spPr>
            <a:xfrm rot="0">
              <a:off x="0" y="1236379"/>
              <a:ext cx="20966430" cy="4043257"/>
            </a:xfrm>
            <a:prstGeom prst="rect">
              <a:avLst/>
            </a:prstGeom>
          </p:spPr>
          <p:txBody>
            <a:bodyPr anchor="t" rtlCol="false" tIns="0" lIns="0" bIns="0" rIns="0">
              <a:spAutoFit/>
            </a:bodyPr>
            <a:lstStyle/>
            <a:p>
              <a:pPr algn="r">
                <a:lnSpc>
                  <a:spcPts val="6369"/>
                </a:lnSpc>
              </a:pPr>
              <a:r>
                <a:rPr lang="en-US" sz="4899">
                  <a:solidFill>
                    <a:srgbClr val="F8F6F2"/>
                  </a:solidFill>
                  <a:latin typeface="Roboto Italics"/>
                </a:rPr>
                <a:t>"As the first legal wrong to be defined by women, sexual harassment has been called a feminist invention."</a:t>
              </a:r>
            </a:p>
            <a:p>
              <a:pPr>
                <a:lnSpc>
                  <a:spcPts val="3640"/>
                </a:lnSpc>
              </a:pPr>
            </a:p>
            <a:p>
              <a:pPr algn="r">
                <a:lnSpc>
                  <a:spcPts val="4159"/>
                </a:lnSpc>
              </a:pPr>
              <a:r>
                <a:rPr lang="en-US" sz="3199">
                  <a:solidFill>
                    <a:srgbClr val="F8F6F2"/>
                  </a:solidFill>
                  <a:latin typeface="Roboto"/>
                </a:rPr>
                <a:t>(MACKINNON, Catharine. Butterfly Politics, 2018, p. 57)</a:t>
              </a:r>
            </a:p>
            <a:p>
              <a:pPr algn="ctr">
                <a:lnSpc>
                  <a:spcPts val="3640"/>
                </a:lnSpc>
              </a:pPr>
            </a:p>
          </p:txBody>
        </p:sp>
        <p:sp>
          <p:nvSpPr>
            <p:cNvPr name="TextBox 5" id="5"/>
            <p:cNvSpPr txBox="true"/>
            <p:nvPr/>
          </p:nvSpPr>
          <p:spPr>
            <a:xfrm rot="0">
              <a:off x="0" y="-19050"/>
              <a:ext cx="20966430" cy="577850"/>
            </a:xfrm>
            <a:prstGeom prst="rect">
              <a:avLst/>
            </a:prstGeom>
          </p:spPr>
          <p:txBody>
            <a:bodyPr anchor="t" rtlCol="false" tIns="0" lIns="0" bIns="0" rIns="0">
              <a:spAutoFit/>
            </a:bodyPr>
            <a:lstStyle/>
            <a:p>
              <a:pPr algn="l">
                <a:lnSpc>
                  <a:spcPts val="3359"/>
                </a:lnSpc>
              </a:pPr>
            </a:p>
          </p:txBody>
        </p:sp>
      </p:grpSp>
    </p:spTree>
  </p:cSld>
  <p:clrMapOvr>
    <a:masterClrMapping/>
  </p:clrMapOvr>
</p:sld>
</file>

<file path=ppt/slides/slide5.xml><?xml version="1.0" encoding="utf-8"?>
<p:sld xmlns:p="http://schemas.openxmlformats.org/presentationml/2006/main" xmlns:a="http://schemas.openxmlformats.org/drawingml/2006/main">
  <p:cSld>
    <p:bg>
      <p:bgPr>
        <a:solidFill>
          <a:srgbClr val="5A60F1"/>
        </a:solidFill>
      </p:bgPr>
    </p:bg>
    <p:spTree>
      <p:nvGrpSpPr>
        <p:cNvPr id="1" name=""/>
        <p:cNvGrpSpPr/>
        <p:nvPr/>
      </p:nvGrpSpPr>
      <p:grpSpPr>
        <a:xfrm>
          <a:off x="0" y="0"/>
          <a:ext cx="0" cy="0"/>
          <a:chOff x="0" y="0"/>
          <a:chExt cx="0" cy="0"/>
        </a:xfrm>
      </p:grpSpPr>
      <p:sp>
        <p:nvSpPr>
          <p:cNvPr name="TextBox 2" id="2"/>
          <p:cNvSpPr txBox="true"/>
          <p:nvPr/>
        </p:nvSpPr>
        <p:spPr>
          <a:xfrm rot="0">
            <a:off x="665625" y="1095375"/>
            <a:ext cx="8773517" cy="1076325"/>
          </a:xfrm>
          <a:prstGeom prst="rect">
            <a:avLst/>
          </a:prstGeom>
        </p:spPr>
        <p:txBody>
          <a:bodyPr anchor="t" rtlCol="false" tIns="0" lIns="0" bIns="0" rIns="0">
            <a:spAutoFit/>
          </a:bodyPr>
          <a:lstStyle/>
          <a:p>
            <a:pPr algn="l">
              <a:lnSpc>
                <a:spcPts val="8250"/>
              </a:lnSpc>
            </a:pPr>
            <a:r>
              <a:rPr lang="en-US" sz="7500">
                <a:solidFill>
                  <a:srgbClr val="F8F6F2"/>
                </a:solidFill>
                <a:latin typeface="Roboto Condensed Bold"/>
              </a:rPr>
              <a:t>(Online) Harassment </a:t>
            </a:r>
          </a:p>
        </p:txBody>
      </p:sp>
      <p:grpSp>
        <p:nvGrpSpPr>
          <p:cNvPr name="Group 3" id="3"/>
          <p:cNvGrpSpPr/>
          <p:nvPr/>
        </p:nvGrpSpPr>
        <p:grpSpPr>
          <a:xfrm rot="0">
            <a:off x="1723380" y="3792039"/>
            <a:ext cx="7132054" cy="7335387"/>
            <a:chOff x="0" y="0"/>
            <a:chExt cx="9509405" cy="9780516"/>
          </a:xfrm>
        </p:grpSpPr>
        <p:sp>
          <p:nvSpPr>
            <p:cNvPr name="TextBox 4" id="4"/>
            <p:cNvSpPr txBox="true"/>
            <p:nvPr/>
          </p:nvSpPr>
          <p:spPr>
            <a:xfrm rot="0">
              <a:off x="0" y="1245904"/>
              <a:ext cx="9509405" cy="8534612"/>
            </a:xfrm>
            <a:prstGeom prst="rect">
              <a:avLst/>
            </a:prstGeom>
          </p:spPr>
          <p:txBody>
            <a:bodyPr anchor="t" rtlCol="false" tIns="0" lIns="0" bIns="0" rIns="0">
              <a:spAutoFit/>
            </a:bodyPr>
            <a:lstStyle/>
            <a:p>
              <a:pPr marL="604521" indent="-302261" lvl="1">
                <a:lnSpc>
                  <a:spcPts val="3640"/>
                </a:lnSpc>
                <a:buFont typeface="Arial"/>
                <a:buChar char="•"/>
              </a:pPr>
              <a:r>
                <a:rPr lang="en-US" sz="2800">
                  <a:solidFill>
                    <a:srgbClr val="F8F6F2"/>
                  </a:solidFill>
                  <a:latin typeface="Roboto"/>
                </a:rPr>
                <a:t>Safernet (2020): reports of online violence against women in Brazil increased 21,27% in 2020, in comparison with 2019.</a:t>
              </a:r>
            </a:p>
            <a:p>
              <a:pPr marL="604521" indent="-302261" lvl="1">
                <a:lnSpc>
                  <a:spcPts val="3640"/>
                </a:lnSpc>
                <a:buFont typeface="Arial"/>
                <a:buChar char="•"/>
              </a:pPr>
              <a:r>
                <a:rPr lang="en-US" sz="2800">
                  <a:solidFill>
                    <a:srgbClr val="F8F6F2"/>
                  </a:solidFill>
                  <a:latin typeface="Roboto"/>
                </a:rPr>
                <a:t> Statisa (2017): most common types of online harassment against women worldwide were (1) generally abusive language or comments (62%); sexist or misogynistic comments (46%); threats of physical or sexual violence (26%); other types of online violence (17%).  </a:t>
              </a:r>
            </a:p>
            <a:p>
              <a:pPr>
                <a:lnSpc>
                  <a:spcPts val="3640"/>
                </a:lnSpc>
              </a:pPr>
            </a:p>
            <a:p>
              <a:pPr>
                <a:lnSpc>
                  <a:spcPts val="3640"/>
                </a:lnSpc>
              </a:pPr>
            </a:p>
            <a:p>
              <a:pPr>
                <a:lnSpc>
                  <a:spcPts val="3640"/>
                </a:lnSpc>
              </a:pPr>
            </a:p>
          </p:txBody>
        </p:sp>
        <p:sp>
          <p:nvSpPr>
            <p:cNvPr name="TextBox 5" id="5"/>
            <p:cNvSpPr txBox="true"/>
            <p:nvPr/>
          </p:nvSpPr>
          <p:spPr>
            <a:xfrm rot="0">
              <a:off x="0" y="-19050"/>
              <a:ext cx="9509405" cy="577850"/>
            </a:xfrm>
            <a:prstGeom prst="rect">
              <a:avLst/>
            </a:prstGeom>
          </p:spPr>
          <p:txBody>
            <a:bodyPr anchor="t" rtlCol="false" tIns="0" lIns="0" bIns="0" rIns="0">
              <a:spAutoFit/>
            </a:bodyPr>
            <a:lstStyle/>
            <a:p>
              <a:pPr algn="l">
                <a:lnSpc>
                  <a:spcPts val="3359"/>
                </a:lnSpc>
              </a:pPr>
              <a:r>
                <a:rPr lang="en-US" sz="2799" u="sng">
                  <a:solidFill>
                    <a:srgbClr val="F8F6F2"/>
                  </a:solidFill>
                  <a:latin typeface="Roboto Condensed Bold"/>
                </a:rPr>
                <a:t>BUILDING A PATH</a:t>
              </a:r>
            </a:p>
          </p:txBody>
        </p:sp>
      </p:grpSp>
    </p:spTree>
  </p:cSld>
  <p:clrMapOvr>
    <a:masterClrMapping/>
  </p:clrMapOvr>
</p:sld>
</file>

<file path=ppt/slides/slide6.xml><?xml version="1.0" encoding="utf-8"?>
<p:sld xmlns:p="http://schemas.openxmlformats.org/presentationml/2006/main" xmlns:a="http://schemas.openxmlformats.org/drawingml/2006/main">
  <p:cSld>
    <p:bg>
      <p:bgPr>
        <a:solidFill>
          <a:srgbClr val="5A60F1"/>
        </a:solidFill>
      </p:bgPr>
    </p:bg>
    <p:spTree>
      <p:nvGrpSpPr>
        <p:cNvPr id="1" name=""/>
        <p:cNvGrpSpPr/>
        <p:nvPr/>
      </p:nvGrpSpPr>
      <p:grpSpPr>
        <a:xfrm>
          <a:off x="0" y="0"/>
          <a:ext cx="0" cy="0"/>
          <a:chOff x="0" y="0"/>
          <a:chExt cx="0" cy="0"/>
        </a:xfrm>
      </p:grpSpPr>
      <p:grpSp>
        <p:nvGrpSpPr>
          <p:cNvPr name="Group 2" id="2"/>
          <p:cNvGrpSpPr/>
          <p:nvPr/>
        </p:nvGrpSpPr>
        <p:grpSpPr>
          <a:xfrm rot="0">
            <a:off x="9906386" y="2910959"/>
            <a:ext cx="7193814" cy="6219335"/>
            <a:chOff x="0" y="0"/>
            <a:chExt cx="9591752" cy="8292447"/>
          </a:xfrm>
        </p:grpSpPr>
        <p:sp>
          <p:nvSpPr>
            <p:cNvPr name="TextBox 3" id="3"/>
            <p:cNvSpPr txBox="true"/>
            <p:nvPr/>
          </p:nvSpPr>
          <p:spPr>
            <a:xfrm rot="0">
              <a:off x="8358636" y="1979473"/>
              <a:ext cx="1233116" cy="781491"/>
            </a:xfrm>
            <a:prstGeom prst="rect">
              <a:avLst/>
            </a:prstGeom>
          </p:spPr>
          <p:txBody>
            <a:bodyPr anchor="t" rtlCol="false" tIns="0" lIns="0" bIns="0" rIns="0">
              <a:spAutoFit/>
            </a:bodyPr>
            <a:lstStyle/>
            <a:p>
              <a:pPr algn="ctr">
                <a:lnSpc>
                  <a:spcPts val="2379"/>
                </a:lnSpc>
              </a:pPr>
              <a:r>
                <a:rPr lang="en-US" sz="1699">
                  <a:solidFill>
                    <a:srgbClr val="F8F6F2"/>
                  </a:solidFill>
                  <a:latin typeface="Roboto"/>
                </a:rPr>
                <a:t>Too often</a:t>
              </a:r>
            </a:p>
            <a:p>
              <a:pPr algn="ctr">
                <a:lnSpc>
                  <a:spcPts val="2379"/>
                </a:lnSpc>
              </a:pPr>
              <a:r>
                <a:rPr lang="en-US" sz="1699">
                  <a:solidFill>
                    <a:srgbClr val="F8F6F2"/>
                  </a:solidFill>
                  <a:latin typeface="Roboto"/>
                </a:rPr>
                <a:t>34.9%</a:t>
              </a:r>
            </a:p>
          </p:txBody>
        </p:sp>
        <p:sp>
          <p:nvSpPr>
            <p:cNvPr name="TextBox 4" id="4"/>
            <p:cNvSpPr txBox="true"/>
            <p:nvPr/>
          </p:nvSpPr>
          <p:spPr>
            <a:xfrm rot="0">
              <a:off x="0" y="5656956"/>
              <a:ext cx="1447788" cy="781491"/>
            </a:xfrm>
            <a:prstGeom prst="rect">
              <a:avLst/>
            </a:prstGeom>
          </p:spPr>
          <p:txBody>
            <a:bodyPr anchor="t" rtlCol="false" tIns="0" lIns="0" bIns="0" rIns="0">
              <a:spAutoFit/>
            </a:bodyPr>
            <a:lstStyle/>
            <a:p>
              <a:pPr algn="ctr">
                <a:lnSpc>
                  <a:spcPts val="2379"/>
                </a:lnSpc>
              </a:pPr>
              <a:r>
                <a:rPr lang="en-US" sz="1699">
                  <a:solidFill>
                    <a:srgbClr val="F8F6F2"/>
                  </a:solidFill>
                  <a:latin typeface="Roboto"/>
                </a:rPr>
                <a:t>Sometimes</a:t>
              </a:r>
            </a:p>
            <a:p>
              <a:pPr algn="ctr">
                <a:lnSpc>
                  <a:spcPts val="2379"/>
                </a:lnSpc>
              </a:pPr>
              <a:r>
                <a:rPr lang="en-US" sz="1699">
                  <a:solidFill>
                    <a:srgbClr val="F8F6F2"/>
                  </a:solidFill>
                  <a:latin typeface="Roboto"/>
                </a:rPr>
                <a:t>22.6%</a:t>
              </a:r>
            </a:p>
          </p:txBody>
        </p:sp>
        <p:sp>
          <p:nvSpPr>
            <p:cNvPr name="TextBox 5" id="5"/>
            <p:cNvSpPr txBox="true"/>
            <p:nvPr/>
          </p:nvSpPr>
          <p:spPr>
            <a:xfrm rot="0">
              <a:off x="5635885" y="7510956"/>
              <a:ext cx="766739" cy="781491"/>
            </a:xfrm>
            <a:prstGeom prst="rect">
              <a:avLst/>
            </a:prstGeom>
          </p:spPr>
          <p:txBody>
            <a:bodyPr anchor="t" rtlCol="false" tIns="0" lIns="0" bIns="0" rIns="0">
              <a:spAutoFit/>
            </a:bodyPr>
            <a:lstStyle/>
            <a:p>
              <a:pPr algn="ctr">
                <a:lnSpc>
                  <a:spcPts val="2379"/>
                </a:lnSpc>
              </a:pPr>
              <a:r>
                <a:rPr lang="en-US" sz="1699">
                  <a:solidFill>
                    <a:srgbClr val="F8F6F2"/>
                  </a:solidFill>
                  <a:latin typeface="Roboto"/>
                </a:rPr>
                <a:t>Often</a:t>
              </a:r>
            </a:p>
            <a:p>
              <a:pPr algn="ctr">
                <a:lnSpc>
                  <a:spcPts val="2379"/>
                </a:lnSpc>
              </a:pPr>
              <a:r>
                <a:rPr lang="en-US" sz="1699">
                  <a:solidFill>
                    <a:srgbClr val="F8F6F2"/>
                  </a:solidFill>
                  <a:latin typeface="Roboto"/>
                </a:rPr>
                <a:t>20.8%</a:t>
              </a:r>
            </a:p>
          </p:txBody>
        </p:sp>
        <p:sp>
          <p:nvSpPr>
            <p:cNvPr name="TextBox 6" id="6"/>
            <p:cNvSpPr txBox="true"/>
            <p:nvPr/>
          </p:nvSpPr>
          <p:spPr>
            <a:xfrm rot="0">
              <a:off x="1381035" y="1391610"/>
              <a:ext cx="766739" cy="781491"/>
            </a:xfrm>
            <a:prstGeom prst="rect">
              <a:avLst/>
            </a:prstGeom>
          </p:spPr>
          <p:txBody>
            <a:bodyPr anchor="t" rtlCol="false" tIns="0" lIns="0" bIns="0" rIns="0">
              <a:spAutoFit/>
            </a:bodyPr>
            <a:lstStyle/>
            <a:p>
              <a:pPr algn="ctr">
                <a:lnSpc>
                  <a:spcPts val="2379"/>
                </a:lnSpc>
              </a:pPr>
              <a:r>
                <a:rPr lang="en-US" sz="1699">
                  <a:solidFill>
                    <a:srgbClr val="F8F6F2"/>
                  </a:solidFill>
                  <a:latin typeface="Roboto"/>
                </a:rPr>
                <a:t>Rare</a:t>
              </a:r>
            </a:p>
            <a:p>
              <a:pPr algn="ctr">
                <a:lnSpc>
                  <a:spcPts val="2379"/>
                </a:lnSpc>
              </a:pPr>
              <a:r>
                <a:rPr lang="en-US" sz="1699">
                  <a:solidFill>
                    <a:srgbClr val="F8F6F2"/>
                  </a:solidFill>
                  <a:latin typeface="Roboto"/>
                </a:rPr>
                <a:t>14.2%</a:t>
              </a:r>
            </a:p>
          </p:txBody>
        </p:sp>
        <p:sp>
          <p:nvSpPr>
            <p:cNvPr name="TextBox 7" id="7"/>
            <p:cNvSpPr txBox="true"/>
            <p:nvPr/>
          </p:nvSpPr>
          <p:spPr>
            <a:xfrm rot="0">
              <a:off x="3585234" y="-38100"/>
              <a:ext cx="742475" cy="781491"/>
            </a:xfrm>
            <a:prstGeom prst="rect">
              <a:avLst/>
            </a:prstGeom>
          </p:spPr>
          <p:txBody>
            <a:bodyPr anchor="t" rtlCol="false" tIns="0" lIns="0" bIns="0" rIns="0">
              <a:spAutoFit/>
            </a:bodyPr>
            <a:lstStyle/>
            <a:p>
              <a:pPr algn="ctr">
                <a:lnSpc>
                  <a:spcPts val="2379"/>
                </a:lnSpc>
              </a:pPr>
              <a:r>
                <a:rPr lang="en-US" sz="1699">
                  <a:solidFill>
                    <a:srgbClr val="F8F6F2"/>
                  </a:solidFill>
                  <a:latin typeface="Roboto"/>
                </a:rPr>
                <a:t>Never</a:t>
              </a:r>
            </a:p>
            <a:p>
              <a:pPr algn="ctr">
                <a:lnSpc>
                  <a:spcPts val="2379"/>
                </a:lnSpc>
              </a:pPr>
              <a:r>
                <a:rPr lang="en-US" sz="1699">
                  <a:solidFill>
                    <a:srgbClr val="F8F6F2"/>
                  </a:solidFill>
                  <a:latin typeface="Roboto"/>
                </a:rPr>
                <a:t>7.5%</a:t>
              </a:r>
            </a:p>
          </p:txBody>
        </p:sp>
        <p:grpSp>
          <p:nvGrpSpPr>
            <p:cNvPr name="Group 8" id="8"/>
            <p:cNvGrpSpPr>
              <a:grpSpLocks noChangeAspect="true"/>
            </p:cNvGrpSpPr>
            <p:nvPr/>
          </p:nvGrpSpPr>
          <p:grpSpPr>
            <a:xfrm rot="0">
              <a:off x="1565856" y="866695"/>
              <a:ext cx="6620211" cy="6620211"/>
              <a:chOff x="0" y="0"/>
              <a:chExt cx="2540000" cy="2540000"/>
            </a:xfrm>
          </p:grpSpPr>
          <p:sp>
            <p:nvSpPr>
              <p:cNvPr name="Freeform 9" id="9"/>
              <p:cNvSpPr/>
              <p:nvPr/>
            </p:nvSpPr>
            <p:spPr>
              <a:xfrm>
                <a:off x="1270000" y="0"/>
                <a:ext cx="1355771" cy="2061030"/>
              </a:xfrm>
              <a:custGeom>
                <a:avLst/>
                <a:gdLst/>
                <a:ahLst/>
                <a:cxnLst/>
                <a:rect r="r" b="b" t="t" l="l"/>
                <a:pathLst>
                  <a:path h="2061030" w="1355771">
                    <a:moveTo>
                      <a:pt x="0" y="0"/>
                    </a:moveTo>
                    <a:cubicBezTo>
                      <a:pt x="487656" y="0"/>
                      <a:pt x="932244" y="279229"/>
                      <a:pt x="1144008" y="718506"/>
                    </a:cubicBezTo>
                    <a:cubicBezTo>
                      <a:pt x="1355771" y="1157783"/>
                      <a:pt x="1297305" y="1679520"/>
                      <a:pt x="993565" y="2061030"/>
                    </a:cubicBezTo>
                    <a:lnTo>
                      <a:pt x="496782" y="1665515"/>
                    </a:lnTo>
                    <a:cubicBezTo>
                      <a:pt x="648653" y="1474760"/>
                      <a:pt x="677886" y="1213892"/>
                      <a:pt x="572004" y="994253"/>
                    </a:cubicBezTo>
                    <a:cubicBezTo>
                      <a:pt x="466122" y="774614"/>
                      <a:pt x="243828" y="635000"/>
                      <a:pt x="0" y="635000"/>
                    </a:cubicBezTo>
                    <a:close/>
                  </a:path>
                </a:pathLst>
              </a:custGeom>
              <a:solidFill>
                <a:srgbClr val="8C08E4"/>
              </a:solidFill>
            </p:spPr>
          </p:sp>
          <p:sp>
            <p:nvSpPr>
              <p:cNvPr name="Freeform 10" id="10"/>
              <p:cNvSpPr/>
              <p:nvPr/>
            </p:nvSpPr>
            <p:spPr>
              <a:xfrm>
                <a:off x="768835" y="1640192"/>
                <a:ext cx="1533023" cy="1031999"/>
              </a:xfrm>
              <a:custGeom>
                <a:avLst/>
                <a:gdLst/>
                <a:ahLst/>
                <a:cxnLst/>
                <a:rect r="r" b="b" t="t" l="l"/>
                <a:pathLst>
                  <a:path h="1031999" w="1533023">
                    <a:moveTo>
                      <a:pt x="1533023" y="370192"/>
                    </a:moveTo>
                    <a:cubicBezTo>
                      <a:pt x="1185471" y="854569"/>
                      <a:pt x="547784" y="1031999"/>
                      <a:pt x="0" y="796742"/>
                    </a:cubicBezTo>
                    <a:lnTo>
                      <a:pt x="250583" y="213275"/>
                    </a:lnTo>
                    <a:cubicBezTo>
                      <a:pt x="524475" y="330904"/>
                      <a:pt x="843318" y="242188"/>
                      <a:pt x="1017094" y="0"/>
                    </a:cubicBezTo>
                    <a:close/>
                  </a:path>
                </a:pathLst>
              </a:custGeom>
              <a:solidFill>
                <a:srgbClr val="0077FF"/>
              </a:solidFill>
            </p:spPr>
          </p:sp>
          <p:sp>
            <p:nvSpPr>
              <p:cNvPr name="Freeform 11" id="11"/>
              <p:cNvSpPr/>
              <p:nvPr/>
            </p:nvSpPr>
            <p:spPr>
              <a:xfrm>
                <a:off x="-124459" y="946622"/>
                <a:ext cx="1173351" cy="1513901"/>
              </a:xfrm>
              <a:custGeom>
                <a:avLst/>
                <a:gdLst/>
                <a:ahLst/>
                <a:cxnLst/>
                <a:rect r="r" b="b" t="t" l="l"/>
                <a:pathLst>
                  <a:path h="1513901" w="1173351">
                    <a:moveTo>
                      <a:pt x="952243" y="1513901"/>
                    </a:moveTo>
                    <a:cubicBezTo>
                      <a:pt x="339935" y="1286461"/>
                      <a:pt x="0" y="631654"/>
                      <a:pt x="166320" y="0"/>
                    </a:cubicBezTo>
                    <a:lnTo>
                      <a:pt x="780389" y="161689"/>
                    </a:lnTo>
                    <a:cubicBezTo>
                      <a:pt x="697230" y="477516"/>
                      <a:pt x="867197" y="804920"/>
                      <a:pt x="1173351" y="918640"/>
                    </a:cubicBezTo>
                    <a:close/>
                  </a:path>
                </a:pathLst>
              </a:custGeom>
              <a:solidFill>
                <a:srgbClr val="00AEFF"/>
              </a:solidFill>
            </p:spPr>
          </p:sp>
          <p:sp>
            <p:nvSpPr>
              <p:cNvPr name="Freeform 12" id="12"/>
              <p:cNvSpPr/>
              <p:nvPr/>
            </p:nvSpPr>
            <p:spPr>
              <a:xfrm>
                <a:off x="27233" y="112564"/>
                <a:ext cx="981404" cy="1026640"/>
              </a:xfrm>
              <a:custGeom>
                <a:avLst/>
                <a:gdLst/>
                <a:ahLst/>
                <a:cxnLst/>
                <a:rect r="r" b="b" t="t" l="l"/>
                <a:pathLst>
                  <a:path h="1026640" w="981404">
                    <a:moveTo>
                      <a:pt x="0" y="895843"/>
                    </a:moveTo>
                    <a:cubicBezTo>
                      <a:pt x="83429" y="499494"/>
                      <a:pt x="350907" y="166710"/>
                      <a:pt x="720042" y="0"/>
                    </a:cubicBezTo>
                    <a:lnTo>
                      <a:pt x="981405" y="578718"/>
                    </a:lnTo>
                    <a:cubicBezTo>
                      <a:pt x="796837" y="662073"/>
                      <a:pt x="663098" y="828465"/>
                      <a:pt x="621384" y="1026640"/>
                    </a:cubicBezTo>
                    <a:close/>
                  </a:path>
                </a:pathLst>
              </a:custGeom>
              <a:solidFill>
                <a:srgbClr val="00DAFF"/>
              </a:solidFill>
            </p:spPr>
          </p:sp>
          <p:sp>
            <p:nvSpPr>
              <p:cNvPr name="Freeform 13" id="13"/>
              <p:cNvSpPr/>
              <p:nvPr/>
            </p:nvSpPr>
            <p:spPr>
              <a:xfrm>
                <a:off x="690081" y="0"/>
                <a:ext cx="579856" cy="705068"/>
              </a:xfrm>
              <a:custGeom>
                <a:avLst/>
                <a:gdLst/>
                <a:ahLst/>
                <a:cxnLst/>
                <a:rect r="r" b="b" t="t" l="l"/>
                <a:pathLst>
                  <a:path h="705068" w="579856">
                    <a:moveTo>
                      <a:pt x="0" y="140135"/>
                    </a:moveTo>
                    <a:cubicBezTo>
                      <a:pt x="179398" y="48057"/>
                      <a:pt x="378143" y="20"/>
                      <a:pt x="579792" y="0"/>
                    </a:cubicBezTo>
                    <a:lnTo>
                      <a:pt x="579856" y="635000"/>
                    </a:lnTo>
                    <a:cubicBezTo>
                      <a:pt x="479031" y="635010"/>
                      <a:pt x="379659" y="659028"/>
                      <a:pt x="289959" y="705068"/>
                    </a:cubicBezTo>
                    <a:close/>
                  </a:path>
                </a:pathLst>
              </a:custGeom>
              <a:solidFill>
                <a:srgbClr val="00FFFF"/>
              </a:solidFill>
            </p:spPr>
          </p:sp>
          <p:sp>
            <p:nvSpPr>
              <p:cNvPr name="Freeform 14" id="14"/>
              <p:cNvSpPr/>
              <p:nvPr/>
            </p:nvSpPr>
            <p:spPr>
              <a:xfrm>
                <a:off x="1270000" y="0"/>
                <a:ext cx="127" cy="635000"/>
              </a:xfrm>
              <a:custGeom>
                <a:avLst/>
                <a:gdLst/>
                <a:ahLst/>
                <a:cxnLst/>
                <a:rect r="r" b="b" t="t" l="l"/>
                <a:pathLst>
                  <a:path h="635000" w="127">
                    <a:moveTo>
                      <a:pt x="0" y="0"/>
                    </a:moveTo>
                    <a:cubicBezTo>
                      <a:pt x="42" y="0"/>
                      <a:pt x="85" y="0"/>
                      <a:pt x="127" y="0"/>
                    </a:cubicBezTo>
                    <a:lnTo>
                      <a:pt x="63" y="635000"/>
                    </a:lnTo>
                    <a:cubicBezTo>
                      <a:pt x="42" y="635000"/>
                      <a:pt x="21" y="635000"/>
                      <a:pt x="0" y="635000"/>
                    </a:cubicBezTo>
                    <a:close/>
                  </a:path>
                </a:pathLst>
              </a:custGeom>
              <a:solidFill>
                <a:srgbClr val="00D1F7"/>
              </a:solidFill>
            </p:spPr>
          </p:sp>
        </p:grpSp>
      </p:grpSp>
      <p:grpSp>
        <p:nvGrpSpPr>
          <p:cNvPr name="Group 15" id="15"/>
          <p:cNvGrpSpPr/>
          <p:nvPr/>
        </p:nvGrpSpPr>
        <p:grpSpPr>
          <a:xfrm rot="0">
            <a:off x="902256" y="650663"/>
            <a:ext cx="7035083" cy="3662892"/>
            <a:chOff x="0" y="0"/>
            <a:chExt cx="9380111" cy="4883855"/>
          </a:xfrm>
        </p:grpSpPr>
        <p:sp>
          <p:nvSpPr>
            <p:cNvPr name="TextBox 16" id="16"/>
            <p:cNvSpPr txBox="true"/>
            <p:nvPr/>
          </p:nvSpPr>
          <p:spPr>
            <a:xfrm rot="0">
              <a:off x="0" y="66675"/>
              <a:ext cx="9380111" cy="2854325"/>
            </a:xfrm>
            <a:prstGeom prst="rect">
              <a:avLst/>
            </a:prstGeom>
          </p:spPr>
          <p:txBody>
            <a:bodyPr anchor="t" rtlCol="false" tIns="0" lIns="0" bIns="0" rIns="0">
              <a:spAutoFit/>
            </a:bodyPr>
            <a:lstStyle/>
            <a:p>
              <a:pPr>
                <a:lnSpc>
                  <a:spcPts val="8250"/>
                </a:lnSpc>
              </a:pPr>
              <a:r>
                <a:rPr lang="en-US" sz="7500">
                  <a:solidFill>
                    <a:srgbClr val="F8F6F2"/>
                  </a:solidFill>
                  <a:latin typeface="Roboto Condensed Bold"/>
                </a:rPr>
                <a:t>Online Harassment</a:t>
              </a:r>
            </a:p>
          </p:txBody>
        </p:sp>
        <p:sp>
          <p:nvSpPr>
            <p:cNvPr name="TextBox 17" id="17"/>
            <p:cNvSpPr txBox="true"/>
            <p:nvPr/>
          </p:nvSpPr>
          <p:spPr>
            <a:xfrm rot="0">
              <a:off x="0" y="3493417"/>
              <a:ext cx="7709762" cy="1390438"/>
            </a:xfrm>
            <a:prstGeom prst="rect">
              <a:avLst/>
            </a:prstGeom>
          </p:spPr>
          <p:txBody>
            <a:bodyPr anchor="t" rtlCol="false" tIns="0" lIns="0" bIns="0" rIns="0">
              <a:spAutoFit/>
            </a:bodyPr>
            <a:lstStyle/>
            <a:p>
              <a:pPr>
                <a:lnSpc>
                  <a:spcPts val="4160"/>
                </a:lnSpc>
              </a:pPr>
              <a:r>
                <a:rPr lang="en-US" sz="3200">
                  <a:solidFill>
                    <a:srgbClr val="F8F6F2"/>
                  </a:solidFill>
                  <a:latin typeface="Roboto"/>
                </a:rPr>
                <a:t>Data from Plan International, 2020</a:t>
              </a:r>
            </a:p>
          </p:txBody>
        </p:sp>
      </p:grpSp>
      <p:sp>
        <p:nvSpPr>
          <p:cNvPr name="TextBox 18" id="18"/>
          <p:cNvSpPr txBox="true"/>
          <p:nvPr/>
        </p:nvSpPr>
        <p:spPr>
          <a:xfrm rot="0">
            <a:off x="9144000" y="1624859"/>
            <a:ext cx="7876236" cy="857250"/>
          </a:xfrm>
          <a:prstGeom prst="rect">
            <a:avLst/>
          </a:prstGeom>
        </p:spPr>
        <p:txBody>
          <a:bodyPr anchor="t" rtlCol="false" tIns="0" lIns="0" bIns="0" rIns="0">
            <a:spAutoFit/>
          </a:bodyPr>
          <a:lstStyle/>
          <a:p>
            <a:pPr>
              <a:lnSpc>
                <a:spcPts val="3359"/>
              </a:lnSpc>
            </a:pPr>
            <a:r>
              <a:rPr lang="en-US" sz="2799">
                <a:solidFill>
                  <a:srgbClr val="F8F6F2"/>
                </a:solidFill>
                <a:latin typeface="Roboto Condensed Bold"/>
              </a:rPr>
              <a:t>FREQUENCY OF ONLINE HARASSMENT OCCURRENCES  </a:t>
            </a:r>
          </a:p>
        </p:txBody>
      </p:sp>
      <p:sp>
        <p:nvSpPr>
          <p:cNvPr name="TextBox 19" id="19"/>
          <p:cNvSpPr txBox="true"/>
          <p:nvPr/>
        </p:nvSpPr>
        <p:spPr>
          <a:xfrm rot="0">
            <a:off x="480060" y="5105400"/>
            <a:ext cx="6908639" cy="788670"/>
          </a:xfrm>
          <a:prstGeom prst="rect">
            <a:avLst/>
          </a:prstGeom>
        </p:spPr>
        <p:txBody>
          <a:bodyPr anchor="t" rtlCol="false" tIns="0" lIns="0" bIns="0" rIns="0">
            <a:spAutoFit/>
          </a:bodyPr>
          <a:lstStyle/>
          <a:p>
            <a:pPr>
              <a:lnSpc>
                <a:spcPts val="3120"/>
              </a:lnSpc>
            </a:pPr>
            <a:r>
              <a:rPr lang="en-US" sz="2400">
                <a:solidFill>
                  <a:srgbClr val="F8F6F2"/>
                </a:solidFill>
                <a:latin typeface="Roboto"/>
              </a:rPr>
              <a:t>Study from Plan International (2020) with Brazilian women and girls aged 15 to 24.</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8F6F2"/>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1026875" y="3086100"/>
            <a:ext cx="5744010" cy="4114800"/>
          </a:xfrm>
          <a:prstGeom prst="rect">
            <a:avLst/>
          </a:prstGeom>
        </p:spPr>
      </p:pic>
      <p:grpSp>
        <p:nvGrpSpPr>
          <p:cNvPr name="Group 3" id="3"/>
          <p:cNvGrpSpPr/>
          <p:nvPr/>
        </p:nvGrpSpPr>
        <p:grpSpPr>
          <a:xfrm rot="0">
            <a:off x="1028700" y="1028700"/>
            <a:ext cx="7582745" cy="3072342"/>
            <a:chOff x="0" y="0"/>
            <a:chExt cx="10110327" cy="4096455"/>
          </a:xfrm>
        </p:grpSpPr>
        <p:sp>
          <p:nvSpPr>
            <p:cNvPr name="TextBox 4" id="4"/>
            <p:cNvSpPr txBox="true"/>
            <p:nvPr/>
          </p:nvSpPr>
          <p:spPr>
            <a:xfrm rot="0">
              <a:off x="0" y="66675"/>
              <a:ext cx="10110327" cy="1457325"/>
            </a:xfrm>
            <a:prstGeom prst="rect">
              <a:avLst/>
            </a:prstGeom>
          </p:spPr>
          <p:txBody>
            <a:bodyPr anchor="t" rtlCol="false" tIns="0" lIns="0" bIns="0" rIns="0">
              <a:spAutoFit/>
            </a:bodyPr>
            <a:lstStyle/>
            <a:p>
              <a:pPr>
                <a:lnSpc>
                  <a:spcPts val="8250"/>
                </a:lnSpc>
              </a:pPr>
              <a:r>
                <a:rPr lang="en-US" sz="7500">
                  <a:solidFill>
                    <a:srgbClr val="5A60F1"/>
                  </a:solidFill>
                  <a:latin typeface="Roboto Condensed Bold"/>
                </a:rPr>
                <a:t>Victims' responses</a:t>
              </a:r>
            </a:p>
          </p:txBody>
        </p:sp>
        <p:sp>
          <p:nvSpPr>
            <p:cNvPr name="TextBox 5" id="5"/>
            <p:cNvSpPr txBox="true"/>
            <p:nvPr/>
          </p:nvSpPr>
          <p:spPr>
            <a:xfrm rot="0">
              <a:off x="0" y="2007517"/>
              <a:ext cx="8553446" cy="2088938"/>
            </a:xfrm>
            <a:prstGeom prst="rect">
              <a:avLst/>
            </a:prstGeom>
          </p:spPr>
          <p:txBody>
            <a:bodyPr anchor="t" rtlCol="false" tIns="0" lIns="0" bIns="0" rIns="0">
              <a:spAutoFit/>
            </a:bodyPr>
            <a:lstStyle/>
            <a:p>
              <a:pPr>
                <a:lnSpc>
                  <a:spcPts val="4160"/>
                </a:lnSpc>
              </a:pPr>
              <a:r>
                <a:rPr lang="en-US" sz="3200">
                  <a:solidFill>
                    <a:srgbClr val="5A60F1"/>
                  </a:solidFill>
                  <a:latin typeface="Roboto"/>
                </a:rPr>
                <a:t>How do women journalists and politicians deal with online attacks?  </a:t>
              </a:r>
            </a:p>
          </p:txBody>
        </p:sp>
      </p:grpSp>
      <p:sp>
        <p:nvSpPr>
          <p:cNvPr name="TextBox 6" id="6"/>
          <p:cNvSpPr txBox="true"/>
          <p:nvPr/>
        </p:nvSpPr>
        <p:spPr>
          <a:xfrm rot="0">
            <a:off x="1028700" y="4578565"/>
            <a:ext cx="7961474" cy="6137880"/>
          </a:xfrm>
          <a:prstGeom prst="rect">
            <a:avLst/>
          </a:prstGeom>
        </p:spPr>
        <p:txBody>
          <a:bodyPr anchor="t" rtlCol="false" tIns="0" lIns="0" bIns="0" rIns="0">
            <a:spAutoFit/>
          </a:bodyPr>
          <a:lstStyle/>
          <a:p>
            <a:pPr>
              <a:lnSpc>
                <a:spcPts val="3513"/>
              </a:lnSpc>
            </a:pPr>
            <a:r>
              <a:rPr lang="en-US" sz="2702">
                <a:solidFill>
                  <a:srgbClr val="5A60F1"/>
                </a:solidFill>
                <a:latin typeface="Roboto Bold"/>
              </a:rPr>
              <a:t>According to Abraji (2020)</a:t>
            </a:r>
            <a:r>
              <a:rPr lang="en-US" sz="2702">
                <a:solidFill>
                  <a:srgbClr val="5A60F1"/>
                </a:solidFill>
                <a:latin typeface="Roboto"/>
              </a:rPr>
              <a:t>: 40 of 72 reports of online attacks were against women journalists. </a:t>
            </a:r>
          </a:p>
          <a:p>
            <a:pPr>
              <a:lnSpc>
                <a:spcPts val="3513"/>
              </a:lnSpc>
            </a:pPr>
          </a:p>
          <a:p>
            <a:pPr>
              <a:lnSpc>
                <a:spcPts val="3513"/>
              </a:lnSpc>
            </a:pPr>
            <a:r>
              <a:rPr lang="en-US" sz="2702">
                <a:solidFill>
                  <a:srgbClr val="5A60F1"/>
                </a:solidFill>
                <a:latin typeface="Roboto Bold"/>
              </a:rPr>
              <a:t>According to Azmina; InternetLab (2020):</a:t>
            </a:r>
            <a:r>
              <a:rPr lang="en-US" sz="2702">
                <a:solidFill>
                  <a:srgbClr val="5A60F1"/>
                </a:solidFill>
                <a:latin typeface="Roboto"/>
              </a:rPr>
              <a:t> Political violence is mostly and recurrently directed towards female profiles, in allusion to their bodies, intellectuality and other moral aspects. Men - with the exception of queer, elderly or transgender people - are most often insulted by users who consider them to be bad managers or ideologically mistaken.</a:t>
            </a:r>
          </a:p>
          <a:p>
            <a:pPr>
              <a:lnSpc>
                <a:spcPts val="3513"/>
              </a:lnSpc>
            </a:pPr>
          </a:p>
          <a:p>
            <a:pPr>
              <a:lnSpc>
                <a:spcPts val="3513"/>
              </a:lnSpc>
            </a:pPr>
          </a:p>
          <a:p>
            <a:pPr>
              <a:lnSpc>
                <a:spcPts val="3513"/>
              </a:lnSpc>
            </a:pP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5A60F1"/>
        </a:solidFill>
      </p:bgPr>
    </p:bg>
    <p:spTree>
      <p:nvGrpSpPr>
        <p:cNvPr id="1" name=""/>
        <p:cNvGrpSpPr/>
        <p:nvPr/>
      </p:nvGrpSpPr>
      <p:grpSpPr>
        <a:xfrm>
          <a:off x="0" y="0"/>
          <a:ext cx="0" cy="0"/>
          <a:chOff x="0" y="0"/>
          <a:chExt cx="0" cy="0"/>
        </a:xfrm>
      </p:grpSpPr>
      <p:grpSp>
        <p:nvGrpSpPr>
          <p:cNvPr name="Group 2" id="2"/>
          <p:cNvGrpSpPr/>
          <p:nvPr/>
        </p:nvGrpSpPr>
        <p:grpSpPr>
          <a:xfrm rot="0">
            <a:off x="38153" y="3460473"/>
            <a:ext cx="8094762" cy="4616868"/>
            <a:chOff x="0" y="0"/>
            <a:chExt cx="10793016" cy="6155824"/>
          </a:xfrm>
        </p:grpSpPr>
        <p:sp>
          <p:nvSpPr>
            <p:cNvPr name="TextBox 3" id="3"/>
            <p:cNvSpPr txBox="true"/>
            <p:nvPr/>
          </p:nvSpPr>
          <p:spPr>
            <a:xfrm rot="0">
              <a:off x="9468482" y="3351498"/>
              <a:ext cx="1324534" cy="723098"/>
            </a:xfrm>
            <a:prstGeom prst="rect">
              <a:avLst/>
            </a:prstGeom>
          </p:spPr>
          <p:txBody>
            <a:bodyPr anchor="t" rtlCol="false" tIns="0" lIns="0" bIns="0" rIns="0">
              <a:spAutoFit/>
            </a:bodyPr>
            <a:lstStyle/>
            <a:p>
              <a:pPr algn="ctr">
                <a:lnSpc>
                  <a:spcPts val="2193"/>
                </a:lnSpc>
              </a:pPr>
              <a:r>
                <a:rPr lang="en-US" sz="1566">
                  <a:solidFill>
                    <a:srgbClr val="F8F6F2"/>
                  </a:solidFill>
                  <a:latin typeface="Roboto"/>
                </a:rPr>
                <a:t>Didn't react</a:t>
              </a:r>
            </a:p>
            <a:p>
              <a:pPr algn="ctr">
                <a:lnSpc>
                  <a:spcPts val="2193"/>
                </a:lnSpc>
              </a:pPr>
              <a:r>
                <a:rPr lang="en-US" sz="1566">
                  <a:solidFill>
                    <a:srgbClr val="F8F6F2"/>
                  </a:solidFill>
                  <a:latin typeface="Roboto"/>
                </a:rPr>
                <a:t>5</a:t>
              </a:r>
            </a:p>
          </p:txBody>
        </p:sp>
        <p:sp>
          <p:nvSpPr>
            <p:cNvPr name="TextBox 4" id="4"/>
            <p:cNvSpPr txBox="true"/>
            <p:nvPr/>
          </p:nvSpPr>
          <p:spPr>
            <a:xfrm rot="0">
              <a:off x="0" y="4528693"/>
              <a:ext cx="2792277" cy="723098"/>
            </a:xfrm>
            <a:prstGeom prst="rect">
              <a:avLst/>
            </a:prstGeom>
          </p:spPr>
          <p:txBody>
            <a:bodyPr anchor="t" rtlCol="false" tIns="0" lIns="0" bIns="0" rIns="0">
              <a:spAutoFit/>
            </a:bodyPr>
            <a:lstStyle/>
            <a:p>
              <a:pPr algn="ctr">
                <a:lnSpc>
                  <a:spcPts val="2193"/>
                </a:lnSpc>
              </a:pPr>
              <a:r>
                <a:rPr lang="en-US" sz="1566">
                  <a:solidFill>
                    <a:srgbClr val="F8F6F2"/>
                  </a:solidFill>
                  <a:latin typeface="Roboto"/>
                </a:rPr>
                <a:t>Reacted to the agressor</a:t>
              </a:r>
            </a:p>
            <a:p>
              <a:pPr algn="ctr">
                <a:lnSpc>
                  <a:spcPts val="2193"/>
                </a:lnSpc>
              </a:pPr>
              <a:r>
                <a:rPr lang="en-US" sz="1566">
                  <a:solidFill>
                    <a:srgbClr val="F8F6F2"/>
                  </a:solidFill>
                  <a:latin typeface="Roboto"/>
                </a:rPr>
                <a:t>2</a:t>
              </a:r>
            </a:p>
          </p:txBody>
        </p:sp>
        <p:sp>
          <p:nvSpPr>
            <p:cNvPr name="TextBox 5" id="5"/>
            <p:cNvSpPr txBox="true"/>
            <p:nvPr/>
          </p:nvSpPr>
          <p:spPr>
            <a:xfrm rot="0">
              <a:off x="727231" y="-38100"/>
              <a:ext cx="2870295" cy="723098"/>
            </a:xfrm>
            <a:prstGeom prst="rect">
              <a:avLst/>
            </a:prstGeom>
          </p:spPr>
          <p:txBody>
            <a:bodyPr anchor="t" rtlCol="false" tIns="0" lIns="0" bIns="0" rIns="0">
              <a:spAutoFit/>
            </a:bodyPr>
            <a:lstStyle/>
            <a:p>
              <a:pPr algn="ctr">
                <a:lnSpc>
                  <a:spcPts val="2193"/>
                </a:lnSpc>
              </a:pPr>
              <a:r>
                <a:rPr lang="en-US" sz="1566">
                  <a:solidFill>
                    <a:srgbClr val="F8F6F2"/>
                  </a:solidFill>
                  <a:latin typeface="Roboto"/>
                </a:rPr>
                <a:t>Reported to the platform</a:t>
              </a:r>
            </a:p>
            <a:p>
              <a:pPr algn="ctr">
                <a:lnSpc>
                  <a:spcPts val="2193"/>
                </a:lnSpc>
              </a:pPr>
              <a:r>
                <a:rPr lang="en-US" sz="1566">
                  <a:solidFill>
                    <a:srgbClr val="F8F6F2"/>
                  </a:solidFill>
                  <a:latin typeface="Roboto"/>
                </a:rPr>
                <a:t>2</a:t>
              </a:r>
            </a:p>
          </p:txBody>
        </p:sp>
        <p:grpSp>
          <p:nvGrpSpPr>
            <p:cNvPr name="Group 6" id="6"/>
            <p:cNvGrpSpPr>
              <a:grpSpLocks noChangeAspect="true"/>
            </p:cNvGrpSpPr>
            <p:nvPr/>
          </p:nvGrpSpPr>
          <p:grpSpPr>
            <a:xfrm rot="0">
              <a:off x="2866048" y="55625"/>
              <a:ext cx="6100200" cy="6100200"/>
              <a:chOff x="0" y="0"/>
              <a:chExt cx="2540000" cy="2540000"/>
            </a:xfrm>
          </p:grpSpPr>
          <p:sp>
            <p:nvSpPr>
              <p:cNvPr name="Freeform 7" id="7"/>
              <p:cNvSpPr/>
              <p:nvPr/>
            </p:nvSpPr>
            <p:spPr>
              <a:xfrm>
                <a:off x="776532" y="0"/>
                <a:ext cx="1863762" cy="2640180"/>
              </a:xfrm>
              <a:custGeom>
                <a:avLst/>
                <a:gdLst/>
                <a:ahLst/>
                <a:cxnLst/>
                <a:rect r="r" b="b" t="t" l="l"/>
                <a:pathLst>
                  <a:path h="2640180" w="1863762">
                    <a:moveTo>
                      <a:pt x="493468" y="0"/>
                    </a:moveTo>
                    <a:cubicBezTo>
                      <a:pt x="1008116" y="0"/>
                      <a:pt x="1471886" y="310593"/>
                      <a:pt x="1667824" y="786483"/>
                    </a:cubicBezTo>
                    <a:cubicBezTo>
                      <a:pt x="1863761" y="1262373"/>
                      <a:pt x="1753126" y="1809466"/>
                      <a:pt x="1387674" y="2171829"/>
                    </a:cubicBezTo>
                    <a:cubicBezTo>
                      <a:pt x="1022221" y="2534193"/>
                      <a:pt x="474209" y="2640180"/>
                      <a:pt x="0" y="2440209"/>
                    </a:cubicBezTo>
                    <a:lnTo>
                      <a:pt x="246734" y="1855104"/>
                    </a:lnTo>
                    <a:cubicBezTo>
                      <a:pt x="483839" y="1955090"/>
                      <a:pt x="757845" y="1902096"/>
                      <a:pt x="940571" y="1720915"/>
                    </a:cubicBezTo>
                    <a:cubicBezTo>
                      <a:pt x="1123297" y="1539733"/>
                      <a:pt x="1178615" y="1266187"/>
                      <a:pt x="1080646" y="1028242"/>
                    </a:cubicBezTo>
                    <a:cubicBezTo>
                      <a:pt x="982677" y="790297"/>
                      <a:pt x="750792" y="635000"/>
                      <a:pt x="493468" y="635000"/>
                    </a:cubicBezTo>
                    <a:close/>
                  </a:path>
                </a:pathLst>
              </a:custGeom>
              <a:solidFill>
                <a:srgbClr val="8C08E4"/>
              </a:solidFill>
            </p:spPr>
          </p:sp>
          <p:sp>
            <p:nvSpPr>
              <p:cNvPr name="Freeform 8" id="8"/>
              <p:cNvSpPr/>
              <p:nvPr/>
            </p:nvSpPr>
            <p:spPr>
              <a:xfrm>
                <a:off x="-110707" y="987233"/>
                <a:ext cx="1163525" cy="1476177"/>
              </a:xfrm>
              <a:custGeom>
                <a:avLst/>
                <a:gdLst/>
                <a:ahLst/>
                <a:cxnLst/>
                <a:rect r="r" b="b" t="t" l="l"/>
                <a:pathLst>
                  <a:path h="1476177" w="1163525">
                    <a:moveTo>
                      <a:pt x="946341" y="1476177"/>
                    </a:moveTo>
                    <a:cubicBezTo>
                      <a:pt x="344558" y="1257146"/>
                      <a:pt x="0" y="624329"/>
                      <a:pt x="142586" y="0"/>
                    </a:cubicBezTo>
                    <a:lnTo>
                      <a:pt x="761647" y="141384"/>
                    </a:lnTo>
                    <a:cubicBezTo>
                      <a:pt x="690353" y="453548"/>
                      <a:pt x="862633" y="769956"/>
                      <a:pt x="1163524" y="879472"/>
                    </a:cubicBezTo>
                    <a:close/>
                  </a:path>
                </a:pathLst>
              </a:custGeom>
              <a:solidFill>
                <a:srgbClr val="0077FF"/>
              </a:solidFill>
            </p:spPr>
          </p:sp>
          <p:sp>
            <p:nvSpPr>
              <p:cNvPr name="Freeform 9" id="9"/>
              <p:cNvSpPr/>
              <p:nvPr/>
            </p:nvSpPr>
            <p:spPr>
              <a:xfrm>
                <a:off x="19294" y="0"/>
                <a:ext cx="1250642" cy="1159733"/>
              </a:xfrm>
              <a:custGeom>
                <a:avLst/>
                <a:gdLst/>
                <a:ahLst/>
                <a:cxnLst/>
                <a:rect r="r" b="b" t="t" l="l"/>
                <a:pathLst>
                  <a:path h="1159733" w="1250642">
                    <a:moveTo>
                      <a:pt x="0" y="1049467"/>
                    </a:moveTo>
                    <a:cubicBezTo>
                      <a:pt x="107015" y="442554"/>
                      <a:pt x="634304" y="62"/>
                      <a:pt x="1250579" y="0"/>
                    </a:cubicBezTo>
                    <a:lnTo>
                      <a:pt x="1250643" y="635000"/>
                    </a:lnTo>
                    <a:cubicBezTo>
                      <a:pt x="942505" y="635031"/>
                      <a:pt x="678861" y="856277"/>
                      <a:pt x="625353" y="1159733"/>
                    </a:cubicBezTo>
                    <a:close/>
                  </a:path>
                </a:pathLst>
              </a:custGeom>
              <a:solidFill>
                <a:srgbClr val="00AEFF"/>
              </a:solidFill>
            </p:spPr>
          </p:sp>
          <p:sp>
            <p:nvSpPr>
              <p:cNvPr name="Freeform 10" id="10"/>
              <p:cNvSpPr/>
              <p:nvPr/>
            </p:nvSpPr>
            <p:spPr>
              <a:xfrm>
                <a:off x="1270000" y="0"/>
                <a:ext cx="127" cy="635000"/>
              </a:xfrm>
              <a:custGeom>
                <a:avLst/>
                <a:gdLst/>
                <a:ahLst/>
                <a:cxnLst/>
                <a:rect r="r" b="b" t="t" l="l"/>
                <a:pathLst>
                  <a:path h="635000" w="127">
                    <a:moveTo>
                      <a:pt x="0" y="0"/>
                    </a:moveTo>
                    <a:cubicBezTo>
                      <a:pt x="42" y="0"/>
                      <a:pt x="85" y="0"/>
                      <a:pt x="127" y="0"/>
                    </a:cubicBezTo>
                    <a:lnTo>
                      <a:pt x="63" y="635000"/>
                    </a:lnTo>
                    <a:cubicBezTo>
                      <a:pt x="42" y="635000"/>
                      <a:pt x="21" y="635000"/>
                      <a:pt x="0" y="635000"/>
                    </a:cubicBezTo>
                    <a:close/>
                  </a:path>
                </a:pathLst>
              </a:custGeom>
              <a:solidFill>
                <a:srgbClr val="00DAFF"/>
              </a:solidFill>
            </p:spPr>
          </p:sp>
        </p:grpSp>
      </p:grpSp>
      <p:grpSp>
        <p:nvGrpSpPr>
          <p:cNvPr name="Group 11" id="11"/>
          <p:cNvGrpSpPr/>
          <p:nvPr/>
        </p:nvGrpSpPr>
        <p:grpSpPr>
          <a:xfrm rot="0">
            <a:off x="856509" y="164261"/>
            <a:ext cx="5654583" cy="3100478"/>
            <a:chOff x="0" y="0"/>
            <a:chExt cx="7539444" cy="4133971"/>
          </a:xfrm>
        </p:grpSpPr>
        <p:sp>
          <p:nvSpPr>
            <p:cNvPr name="TextBox 12" id="12"/>
            <p:cNvSpPr txBox="true"/>
            <p:nvPr/>
          </p:nvSpPr>
          <p:spPr>
            <a:xfrm rot="0">
              <a:off x="0" y="66675"/>
              <a:ext cx="7539444" cy="2854325"/>
            </a:xfrm>
            <a:prstGeom prst="rect">
              <a:avLst/>
            </a:prstGeom>
          </p:spPr>
          <p:txBody>
            <a:bodyPr anchor="t" rtlCol="false" tIns="0" lIns="0" bIns="0" rIns="0">
              <a:spAutoFit/>
            </a:bodyPr>
            <a:lstStyle/>
            <a:p>
              <a:pPr>
                <a:lnSpc>
                  <a:spcPts val="8250"/>
                </a:lnSpc>
              </a:pPr>
              <a:r>
                <a:rPr lang="en-US" sz="7500">
                  <a:solidFill>
                    <a:srgbClr val="F8F6F2"/>
                  </a:solidFill>
                  <a:latin typeface="Roboto Condensed Bold"/>
                </a:rPr>
                <a:t>Results from the interviews</a:t>
              </a:r>
            </a:p>
          </p:txBody>
        </p:sp>
        <p:sp>
          <p:nvSpPr>
            <p:cNvPr name="TextBox 13" id="13"/>
            <p:cNvSpPr txBox="true"/>
            <p:nvPr/>
          </p:nvSpPr>
          <p:spPr>
            <a:xfrm rot="0">
              <a:off x="0" y="3442033"/>
              <a:ext cx="5781356" cy="691938"/>
            </a:xfrm>
            <a:prstGeom prst="rect">
              <a:avLst/>
            </a:prstGeom>
          </p:spPr>
          <p:txBody>
            <a:bodyPr anchor="t" rtlCol="false" tIns="0" lIns="0" bIns="0" rIns="0">
              <a:spAutoFit/>
            </a:bodyPr>
            <a:lstStyle/>
            <a:p>
              <a:pPr>
                <a:lnSpc>
                  <a:spcPts val="4160"/>
                </a:lnSpc>
              </a:pPr>
            </a:p>
          </p:txBody>
        </p:sp>
      </p:grpSp>
      <p:grpSp>
        <p:nvGrpSpPr>
          <p:cNvPr name="Group 14" id="14"/>
          <p:cNvGrpSpPr/>
          <p:nvPr/>
        </p:nvGrpSpPr>
        <p:grpSpPr>
          <a:xfrm rot="0">
            <a:off x="9144000" y="2627962"/>
            <a:ext cx="8506376" cy="7450230"/>
            <a:chOff x="0" y="0"/>
            <a:chExt cx="11341835" cy="9933641"/>
          </a:xfrm>
        </p:grpSpPr>
        <p:sp>
          <p:nvSpPr>
            <p:cNvPr name="TextBox 15" id="15"/>
            <p:cNvSpPr txBox="true"/>
            <p:nvPr/>
          </p:nvSpPr>
          <p:spPr>
            <a:xfrm rot="-2700000">
              <a:off x="-245119" y="7356586"/>
              <a:ext cx="2582862" cy="471805"/>
            </a:xfrm>
            <a:prstGeom prst="rect">
              <a:avLst/>
            </a:prstGeom>
          </p:spPr>
          <p:txBody>
            <a:bodyPr anchor="t" rtlCol="false" tIns="0" lIns="0" bIns="0" rIns="0">
              <a:spAutoFit/>
            </a:bodyPr>
            <a:lstStyle/>
            <a:p>
              <a:pPr algn="ctr">
                <a:lnSpc>
                  <a:spcPts val="2940"/>
                </a:lnSpc>
              </a:pPr>
              <a:r>
                <a:rPr lang="en-US" sz="2100">
                  <a:solidFill>
                    <a:srgbClr val="FFFFFF"/>
                  </a:solidFill>
                  <a:latin typeface="Roboto"/>
                </a:rPr>
                <a:t>Didn't know how</a:t>
              </a:r>
            </a:p>
          </p:txBody>
        </p:sp>
        <p:sp>
          <p:nvSpPr>
            <p:cNvPr name="TextBox 16" id="16"/>
            <p:cNvSpPr txBox="true"/>
            <p:nvPr/>
          </p:nvSpPr>
          <p:spPr>
            <a:xfrm rot="-2700000">
              <a:off x="656447" y="7707517"/>
              <a:ext cx="3575447" cy="471805"/>
            </a:xfrm>
            <a:prstGeom prst="rect">
              <a:avLst/>
            </a:prstGeom>
          </p:spPr>
          <p:txBody>
            <a:bodyPr anchor="t" rtlCol="false" tIns="0" lIns="0" bIns="0" rIns="0">
              <a:spAutoFit/>
            </a:bodyPr>
            <a:lstStyle/>
            <a:p>
              <a:pPr algn="ctr">
                <a:lnSpc>
                  <a:spcPts val="2940"/>
                </a:lnSpc>
              </a:pPr>
              <a:r>
                <a:rPr lang="en-US" sz="2100">
                  <a:solidFill>
                    <a:srgbClr val="FFFFFF"/>
                  </a:solidFill>
                  <a:latin typeface="Roboto"/>
                </a:rPr>
                <a:t>Didn't find it necessary</a:t>
              </a:r>
            </a:p>
          </p:txBody>
        </p:sp>
        <p:sp>
          <p:nvSpPr>
            <p:cNvPr name="TextBox 17" id="17"/>
            <p:cNvSpPr txBox="true"/>
            <p:nvPr/>
          </p:nvSpPr>
          <p:spPr>
            <a:xfrm rot="-2700000">
              <a:off x="2199275" y="7792830"/>
              <a:ext cx="3816747" cy="471805"/>
            </a:xfrm>
            <a:prstGeom prst="rect">
              <a:avLst/>
            </a:prstGeom>
          </p:spPr>
          <p:txBody>
            <a:bodyPr anchor="t" rtlCol="false" tIns="0" lIns="0" bIns="0" rIns="0">
              <a:spAutoFit/>
            </a:bodyPr>
            <a:lstStyle/>
            <a:p>
              <a:pPr algn="ctr">
                <a:lnSpc>
                  <a:spcPts val="2940"/>
                </a:lnSpc>
              </a:pPr>
              <a:r>
                <a:rPr lang="en-US" sz="2100">
                  <a:solidFill>
                    <a:srgbClr val="FFFFFF"/>
                  </a:solidFill>
                  <a:latin typeface="Roboto"/>
                </a:rPr>
                <a:t>Lack of legal counseling</a:t>
              </a:r>
            </a:p>
          </p:txBody>
        </p:sp>
        <p:sp>
          <p:nvSpPr>
            <p:cNvPr name="TextBox 18" id="18"/>
            <p:cNvSpPr txBox="true"/>
            <p:nvPr/>
          </p:nvSpPr>
          <p:spPr>
            <a:xfrm rot="-2700000">
              <a:off x="5653352" y="7086476"/>
              <a:ext cx="1818878" cy="471805"/>
            </a:xfrm>
            <a:prstGeom prst="rect">
              <a:avLst/>
            </a:prstGeom>
          </p:spPr>
          <p:txBody>
            <a:bodyPr anchor="t" rtlCol="false" tIns="0" lIns="0" bIns="0" rIns="0">
              <a:spAutoFit/>
            </a:bodyPr>
            <a:lstStyle/>
            <a:p>
              <a:pPr algn="ctr">
                <a:lnSpc>
                  <a:spcPts val="2940"/>
                </a:lnSpc>
              </a:pPr>
              <a:r>
                <a:rPr lang="en-US" sz="2100">
                  <a:solidFill>
                    <a:srgbClr val="FFFFFF"/>
                  </a:solidFill>
                  <a:latin typeface="Roboto"/>
                </a:rPr>
                <a:t>Legal costs</a:t>
              </a:r>
            </a:p>
          </p:txBody>
        </p:sp>
        <p:sp>
          <p:nvSpPr>
            <p:cNvPr name="TextBox 19" id="19"/>
            <p:cNvSpPr txBox="true"/>
            <p:nvPr/>
          </p:nvSpPr>
          <p:spPr>
            <a:xfrm rot="-2700000">
              <a:off x="6728530" y="7365496"/>
              <a:ext cx="2608064" cy="471805"/>
            </a:xfrm>
            <a:prstGeom prst="rect">
              <a:avLst/>
            </a:prstGeom>
          </p:spPr>
          <p:txBody>
            <a:bodyPr anchor="t" rtlCol="false" tIns="0" lIns="0" bIns="0" rIns="0">
              <a:spAutoFit/>
            </a:bodyPr>
            <a:lstStyle/>
            <a:p>
              <a:pPr algn="ctr">
                <a:lnSpc>
                  <a:spcPts val="2940"/>
                </a:lnSpc>
              </a:pPr>
              <a:r>
                <a:rPr lang="en-US" sz="2100">
                  <a:solidFill>
                    <a:srgbClr val="FFFFFF"/>
                  </a:solidFill>
                  <a:latin typeface="Roboto"/>
                </a:rPr>
                <a:t>Lack of patience</a:t>
              </a:r>
            </a:p>
          </p:txBody>
        </p:sp>
        <p:sp>
          <p:nvSpPr>
            <p:cNvPr name="TextBox 20" id="20"/>
            <p:cNvSpPr txBox="true"/>
            <p:nvPr/>
          </p:nvSpPr>
          <p:spPr>
            <a:xfrm rot="-2700000">
              <a:off x="6976470" y="7987168"/>
              <a:ext cx="4366419" cy="471805"/>
            </a:xfrm>
            <a:prstGeom prst="rect">
              <a:avLst/>
            </a:prstGeom>
          </p:spPr>
          <p:txBody>
            <a:bodyPr anchor="t" rtlCol="false" tIns="0" lIns="0" bIns="0" rIns="0">
              <a:spAutoFit/>
            </a:bodyPr>
            <a:lstStyle/>
            <a:p>
              <a:pPr algn="ctr">
                <a:lnSpc>
                  <a:spcPts val="2940"/>
                </a:lnSpc>
              </a:pPr>
              <a:r>
                <a:rPr lang="en-US" sz="2100">
                  <a:solidFill>
                    <a:srgbClr val="FFFFFF"/>
                  </a:solidFill>
                  <a:latin typeface="Roboto"/>
                </a:rPr>
                <a:t>Workplace opt for not suing</a:t>
              </a:r>
            </a:p>
          </p:txBody>
        </p:sp>
        <p:grpSp>
          <p:nvGrpSpPr>
            <p:cNvPr name="Group 21" id="21"/>
            <p:cNvGrpSpPr>
              <a:grpSpLocks noChangeAspect="true"/>
            </p:cNvGrpSpPr>
            <p:nvPr/>
          </p:nvGrpSpPr>
          <p:grpSpPr>
            <a:xfrm rot="0">
              <a:off x="1054835" y="212090"/>
              <a:ext cx="10287000" cy="6094166"/>
              <a:chOff x="0" y="0"/>
              <a:chExt cx="10287000" cy="6094166"/>
            </a:xfrm>
          </p:grpSpPr>
          <p:sp>
            <p:nvSpPr>
              <p:cNvPr name="Freeform 22" id="22"/>
              <p:cNvSpPr/>
              <p:nvPr/>
            </p:nvSpPr>
            <p:spPr>
              <a:xfrm>
                <a:off x="0" y="-6350"/>
                <a:ext cx="10287000" cy="12700"/>
              </a:xfrm>
              <a:custGeom>
                <a:avLst/>
                <a:gdLst/>
                <a:ahLst/>
                <a:cxnLst/>
                <a:rect r="r" b="b" t="t" l="l"/>
                <a:pathLst>
                  <a:path h="12700" w="10287000">
                    <a:moveTo>
                      <a:pt x="0" y="0"/>
                    </a:moveTo>
                    <a:lnTo>
                      <a:pt x="10287000" y="0"/>
                    </a:lnTo>
                    <a:lnTo>
                      <a:pt x="10287000" y="12700"/>
                    </a:lnTo>
                    <a:lnTo>
                      <a:pt x="0" y="12700"/>
                    </a:lnTo>
                    <a:close/>
                  </a:path>
                </a:pathLst>
              </a:custGeom>
              <a:solidFill>
                <a:srgbClr val="FFFFFF"/>
              </a:solidFill>
            </p:spPr>
          </p:sp>
          <p:sp>
            <p:nvSpPr>
              <p:cNvPr name="Freeform 23" id="23"/>
              <p:cNvSpPr/>
              <p:nvPr/>
            </p:nvSpPr>
            <p:spPr>
              <a:xfrm>
                <a:off x="0" y="2025039"/>
                <a:ext cx="10287000" cy="12700"/>
              </a:xfrm>
              <a:custGeom>
                <a:avLst/>
                <a:gdLst/>
                <a:ahLst/>
                <a:cxnLst/>
                <a:rect r="r" b="b" t="t" l="l"/>
                <a:pathLst>
                  <a:path h="12700" w="10287000">
                    <a:moveTo>
                      <a:pt x="0" y="0"/>
                    </a:moveTo>
                    <a:lnTo>
                      <a:pt x="10287000" y="0"/>
                    </a:lnTo>
                    <a:lnTo>
                      <a:pt x="10287000" y="12700"/>
                    </a:lnTo>
                    <a:lnTo>
                      <a:pt x="0" y="12700"/>
                    </a:lnTo>
                    <a:close/>
                  </a:path>
                </a:pathLst>
              </a:custGeom>
              <a:solidFill>
                <a:srgbClr val="FFFFFF"/>
              </a:solidFill>
            </p:spPr>
          </p:sp>
          <p:sp>
            <p:nvSpPr>
              <p:cNvPr name="Freeform 24" id="24"/>
              <p:cNvSpPr/>
              <p:nvPr/>
            </p:nvSpPr>
            <p:spPr>
              <a:xfrm>
                <a:off x="0" y="4056427"/>
                <a:ext cx="10287000" cy="12700"/>
              </a:xfrm>
              <a:custGeom>
                <a:avLst/>
                <a:gdLst/>
                <a:ahLst/>
                <a:cxnLst/>
                <a:rect r="r" b="b" t="t" l="l"/>
                <a:pathLst>
                  <a:path h="12700" w="10287000">
                    <a:moveTo>
                      <a:pt x="0" y="0"/>
                    </a:moveTo>
                    <a:lnTo>
                      <a:pt x="10287000" y="0"/>
                    </a:lnTo>
                    <a:lnTo>
                      <a:pt x="10287000" y="12700"/>
                    </a:lnTo>
                    <a:lnTo>
                      <a:pt x="0" y="12700"/>
                    </a:lnTo>
                    <a:close/>
                  </a:path>
                </a:pathLst>
              </a:custGeom>
              <a:solidFill>
                <a:srgbClr val="FFFFFF"/>
              </a:solidFill>
            </p:spPr>
          </p:sp>
          <p:sp>
            <p:nvSpPr>
              <p:cNvPr name="Freeform 25" id="25"/>
              <p:cNvSpPr/>
              <p:nvPr/>
            </p:nvSpPr>
            <p:spPr>
              <a:xfrm>
                <a:off x="0" y="6087816"/>
                <a:ext cx="10287000" cy="12700"/>
              </a:xfrm>
              <a:custGeom>
                <a:avLst/>
                <a:gdLst/>
                <a:ahLst/>
                <a:cxnLst/>
                <a:rect r="r" b="b" t="t" l="l"/>
                <a:pathLst>
                  <a:path h="12700" w="10287000">
                    <a:moveTo>
                      <a:pt x="0" y="0"/>
                    </a:moveTo>
                    <a:lnTo>
                      <a:pt x="10287000" y="0"/>
                    </a:lnTo>
                    <a:lnTo>
                      <a:pt x="10287000" y="12700"/>
                    </a:lnTo>
                    <a:lnTo>
                      <a:pt x="0" y="12700"/>
                    </a:lnTo>
                    <a:close/>
                  </a:path>
                </a:pathLst>
              </a:custGeom>
              <a:solidFill>
                <a:srgbClr val="FFFFFF"/>
              </a:solidFill>
            </p:spPr>
          </p:sp>
        </p:grpSp>
        <p:sp>
          <p:nvSpPr>
            <p:cNvPr name="TextBox 26" id="26"/>
            <p:cNvSpPr txBox="true"/>
            <p:nvPr/>
          </p:nvSpPr>
          <p:spPr>
            <a:xfrm rot="0">
              <a:off x="589300" y="-47625"/>
              <a:ext cx="287734" cy="471805"/>
            </a:xfrm>
            <a:prstGeom prst="rect">
              <a:avLst/>
            </a:prstGeom>
          </p:spPr>
          <p:txBody>
            <a:bodyPr anchor="t" rtlCol="false" tIns="0" lIns="0" bIns="0" rIns="0">
              <a:spAutoFit/>
            </a:bodyPr>
            <a:lstStyle/>
            <a:p>
              <a:pPr algn="r">
                <a:lnSpc>
                  <a:spcPts val="2940"/>
                </a:lnSpc>
              </a:pPr>
              <a:r>
                <a:rPr lang="en-US" sz="2100">
                  <a:solidFill>
                    <a:srgbClr val="FFFFFF"/>
                  </a:solidFill>
                  <a:latin typeface="Roboto"/>
                </a:rPr>
                <a:t>3 </a:t>
              </a:r>
            </a:p>
          </p:txBody>
        </p:sp>
        <p:sp>
          <p:nvSpPr>
            <p:cNvPr name="TextBox 27" id="27"/>
            <p:cNvSpPr txBox="true"/>
            <p:nvPr/>
          </p:nvSpPr>
          <p:spPr>
            <a:xfrm rot="0">
              <a:off x="589300" y="1983764"/>
              <a:ext cx="287734" cy="471805"/>
            </a:xfrm>
            <a:prstGeom prst="rect">
              <a:avLst/>
            </a:prstGeom>
          </p:spPr>
          <p:txBody>
            <a:bodyPr anchor="t" rtlCol="false" tIns="0" lIns="0" bIns="0" rIns="0">
              <a:spAutoFit/>
            </a:bodyPr>
            <a:lstStyle/>
            <a:p>
              <a:pPr algn="r">
                <a:lnSpc>
                  <a:spcPts val="2940"/>
                </a:lnSpc>
              </a:pPr>
              <a:r>
                <a:rPr lang="en-US" sz="2100">
                  <a:solidFill>
                    <a:srgbClr val="FFFFFF"/>
                  </a:solidFill>
                  <a:latin typeface="Roboto"/>
                </a:rPr>
                <a:t>2 </a:t>
              </a:r>
            </a:p>
          </p:txBody>
        </p:sp>
        <p:sp>
          <p:nvSpPr>
            <p:cNvPr name="TextBox 28" id="28"/>
            <p:cNvSpPr txBox="true"/>
            <p:nvPr/>
          </p:nvSpPr>
          <p:spPr>
            <a:xfrm rot="0">
              <a:off x="589300" y="4015152"/>
              <a:ext cx="287734" cy="471805"/>
            </a:xfrm>
            <a:prstGeom prst="rect">
              <a:avLst/>
            </a:prstGeom>
          </p:spPr>
          <p:txBody>
            <a:bodyPr anchor="t" rtlCol="false" tIns="0" lIns="0" bIns="0" rIns="0">
              <a:spAutoFit/>
            </a:bodyPr>
            <a:lstStyle/>
            <a:p>
              <a:pPr algn="r">
                <a:lnSpc>
                  <a:spcPts val="2940"/>
                </a:lnSpc>
              </a:pPr>
              <a:r>
                <a:rPr lang="en-US" sz="2100">
                  <a:solidFill>
                    <a:srgbClr val="FFFFFF"/>
                  </a:solidFill>
                  <a:latin typeface="Roboto"/>
                </a:rPr>
                <a:t>1 </a:t>
              </a:r>
            </a:p>
          </p:txBody>
        </p:sp>
        <p:sp>
          <p:nvSpPr>
            <p:cNvPr name="TextBox 29" id="29"/>
            <p:cNvSpPr txBox="true"/>
            <p:nvPr/>
          </p:nvSpPr>
          <p:spPr>
            <a:xfrm rot="0">
              <a:off x="589300" y="6046541"/>
              <a:ext cx="287734" cy="471805"/>
            </a:xfrm>
            <a:prstGeom prst="rect">
              <a:avLst/>
            </a:prstGeom>
          </p:spPr>
          <p:txBody>
            <a:bodyPr anchor="t" rtlCol="false" tIns="0" lIns="0" bIns="0" rIns="0">
              <a:spAutoFit/>
            </a:bodyPr>
            <a:lstStyle/>
            <a:p>
              <a:pPr algn="r">
                <a:lnSpc>
                  <a:spcPts val="2940"/>
                </a:lnSpc>
              </a:pPr>
              <a:r>
                <a:rPr lang="en-US" sz="2100">
                  <a:solidFill>
                    <a:srgbClr val="FFFFFF"/>
                  </a:solidFill>
                  <a:latin typeface="Roboto"/>
                </a:rPr>
                <a:t>0 </a:t>
              </a:r>
            </a:p>
          </p:txBody>
        </p:sp>
        <p:grpSp>
          <p:nvGrpSpPr>
            <p:cNvPr name="Group 30" id="30"/>
            <p:cNvGrpSpPr>
              <a:grpSpLocks noChangeAspect="true"/>
            </p:cNvGrpSpPr>
            <p:nvPr/>
          </p:nvGrpSpPr>
          <p:grpSpPr>
            <a:xfrm rot="0">
              <a:off x="1054835" y="212090"/>
              <a:ext cx="10287000" cy="6094166"/>
              <a:chOff x="0" y="0"/>
              <a:chExt cx="10287000" cy="6094166"/>
            </a:xfrm>
          </p:grpSpPr>
          <p:sp>
            <p:nvSpPr>
              <p:cNvPr name="Freeform 31" id="31"/>
              <p:cNvSpPr/>
              <p:nvPr/>
            </p:nvSpPr>
            <p:spPr>
              <a:xfrm>
                <a:off x="0" y="4056427"/>
                <a:ext cx="1543050" cy="2037739"/>
              </a:xfrm>
              <a:custGeom>
                <a:avLst/>
                <a:gdLst/>
                <a:ahLst/>
                <a:cxnLst/>
                <a:rect r="r" b="b" t="t" l="l"/>
                <a:pathLst>
                  <a:path h="2037739" w="1543050">
                    <a:moveTo>
                      <a:pt x="0" y="2037739"/>
                    </a:moveTo>
                    <a:lnTo>
                      <a:pt x="0" y="123444"/>
                    </a:lnTo>
                    <a:cubicBezTo>
                      <a:pt x="0" y="90705"/>
                      <a:pt x="13006" y="59306"/>
                      <a:pt x="36156" y="36156"/>
                    </a:cubicBezTo>
                    <a:cubicBezTo>
                      <a:pt x="59306" y="13006"/>
                      <a:pt x="90705" y="0"/>
                      <a:pt x="123444" y="0"/>
                    </a:cubicBezTo>
                    <a:lnTo>
                      <a:pt x="1419606" y="0"/>
                    </a:lnTo>
                    <a:cubicBezTo>
                      <a:pt x="1452345" y="0"/>
                      <a:pt x="1483744" y="13006"/>
                      <a:pt x="1506894" y="36156"/>
                    </a:cubicBezTo>
                    <a:cubicBezTo>
                      <a:pt x="1530044" y="59306"/>
                      <a:pt x="1543050" y="90705"/>
                      <a:pt x="1543050" y="123444"/>
                    </a:cubicBezTo>
                    <a:lnTo>
                      <a:pt x="1543050" y="2037739"/>
                    </a:lnTo>
                    <a:close/>
                  </a:path>
                </a:pathLst>
              </a:custGeom>
              <a:solidFill>
                <a:srgbClr val="8C08E4"/>
              </a:solidFill>
            </p:spPr>
          </p:sp>
          <p:sp>
            <p:nvSpPr>
              <p:cNvPr name="Freeform 32" id="32"/>
              <p:cNvSpPr/>
              <p:nvPr/>
            </p:nvSpPr>
            <p:spPr>
              <a:xfrm>
                <a:off x="1748790" y="-6350"/>
                <a:ext cx="1543050" cy="6100516"/>
              </a:xfrm>
              <a:custGeom>
                <a:avLst/>
                <a:gdLst/>
                <a:ahLst/>
                <a:cxnLst/>
                <a:rect r="r" b="b" t="t" l="l"/>
                <a:pathLst>
                  <a:path h="6100516" w="1543050">
                    <a:moveTo>
                      <a:pt x="0" y="6100516"/>
                    </a:moveTo>
                    <a:lnTo>
                      <a:pt x="0" y="123444"/>
                    </a:lnTo>
                    <a:cubicBezTo>
                      <a:pt x="0" y="90705"/>
                      <a:pt x="13006" y="59306"/>
                      <a:pt x="36156" y="36156"/>
                    </a:cubicBezTo>
                    <a:cubicBezTo>
                      <a:pt x="59306" y="13006"/>
                      <a:pt x="90705" y="0"/>
                      <a:pt x="123444" y="0"/>
                    </a:cubicBezTo>
                    <a:lnTo>
                      <a:pt x="1419606" y="0"/>
                    </a:lnTo>
                    <a:cubicBezTo>
                      <a:pt x="1452345" y="0"/>
                      <a:pt x="1483744" y="13006"/>
                      <a:pt x="1506894" y="36156"/>
                    </a:cubicBezTo>
                    <a:cubicBezTo>
                      <a:pt x="1530044" y="59306"/>
                      <a:pt x="1543050" y="90705"/>
                      <a:pt x="1543050" y="123444"/>
                    </a:cubicBezTo>
                    <a:lnTo>
                      <a:pt x="1543050" y="6100516"/>
                    </a:lnTo>
                    <a:close/>
                  </a:path>
                </a:pathLst>
              </a:custGeom>
              <a:solidFill>
                <a:srgbClr val="8C08E4"/>
              </a:solidFill>
            </p:spPr>
          </p:sp>
          <p:sp>
            <p:nvSpPr>
              <p:cNvPr name="Freeform 33" id="33"/>
              <p:cNvSpPr/>
              <p:nvPr/>
            </p:nvSpPr>
            <p:spPr>
              <a:xfrm>
                <a:off x="3497580" y="4056427"/>
                <a:ext cx="1543050" cy="2037739"/>
              </a:xfrm>
              <a:custGeom>
                <a:avLst/>
                <a:gdLst/>
                <a:ahLst/>
                <a:cxnLst/>
                <a:rect r="r" b="b" t="t" l="l"/>
                <a:pathLst>
                  <a:path h="2037739" w="1543050">
                    <a:moveTo>
                      <a:pt x="0" y="2037739"/>
                    </a:moveTo>
                    <a:lnTo>
                      <a:pt x="0" y="123444"/>
                    </a:lnTo>
                    <a:cubicBezTo>
                      <a:pt x="0" y="90705"/>
                      <a:pt x="13006" y="59306"/>
                      <a:pt x="36156" y="36156"/>
                    </a:cubicBezTo>
                    <a:cubicBezTo>
                      <a:pt x="59306" y="13006"/>
                      <a:pt x="90704" y="0"/>
                      <a:pt x="123444" y="0"/>
                    </a:cubicBezTo>
                    <a:lnTo>
                      <a:pt x="1419606" y="0"/>
                    </a:lnTo>
                    <a:cubicBezTo>
                      <a:pt x="1452345" y="0"/>
                      <a:pt x="1483744" y="13006"/>
                      <a:pt x="1506894" y="36156"/>
                    </a:cubicBezTo>
                    <a:cubicBezTo>
                      <a:pt x="1530044" y="59306"/>
                      <a:pt x="1543050" y="90705"/>
                      <a:pt x="1543050" y="123444"/>
                    </a:cubicBezTo>
                    <a:lnTo>
                      <a:pt x="1543050" y="2037739"/>
                    </a:lnTo>
                    <a:close/>
                  </a:path>
                </a:pathLst>
              </a:custGeom>
              <a:solidFill>
                <a:srgbClr val="8C08E4"/>
              </a:solidFill>
            </p:spPr>
          </p:sp>
          <p:sp>
            <p:nvSpPr>
              <p:cNvPr name="Freeform 34" id="34"/>
              <p:cNvSpPr/>
              <p:nvPr/>
            </p:nvSpPr>
            <p:spPr>
              <a:xfrm>
                <a:off x="5246370" y="4056427"/>
                <a:ext cx="1543050" cy="2037739"/>
              </a:xfrm>
              <a:custGeom>
                <a:avLst/>
                <a:gdLst/>
                <a:ahLst/>
                <a:cxnLst/>
                <a:rect r="r" b="b" t="t" l="l"/>
                <a:pathLst>
                  <a:path h="2037739" w="1543050">
                    <a:moveTo>
                      <a:pt x="0" y="2037739"/>
                    </a:moveTo>
                    <a:lnTo>
                      <a:pt x="0" y="123444"/>
                    </a:lnTo>
                    <a:cubicBezTo>
                      <a:pt x="0" y="90705"/>
                      <a:pt x="13006" y="59306"/>
                      <a:pt x="36156" y="36156"/>
                    </a:cubicBezTo>
                    <a:cubicBezTo>
                      <a:pt x="59306" y="13006"/>
                      <a:pt x="90705" y="0"/>
                      <a:pt x="123444" y="0"/>
                    </a:cubicBezTo>
                    <a:lnTo>
                      <a:pt x="1419606" y="0"/>
                    </a:lnTo>
                    <a:cubicBezTo>
                      <a:pt x="1487783" y="1"/>
                      <a:pt x="1543050" y="55268"/>
                      <a:pt x="1543050" y="123444"/>
                    </a:cubicBezTo>
                    <a:lnTo>
                      <a:pt x="1543050" y="2037739"/>
                    </a:lnTo>
                    <a:close/>
                  </a:path>
                </a:pathLst>
              </a:custGeom>
              <a:solidFill>
                <a:srgbClr val="8C08E4"/>
              </a:solidFill>
            </p:spPr>
          </p:sp>
          <p:sp>
            <p:nvSpPr>
              <p:cNvPr name="Freeform 35" id="35"/>
              <p:cNvSpPr/>
              <p:nvPr/>
            </p:nvSpPr>
            <p:spPr>
              <a:xfrm>
                <a:off x="6995160" y="4056427"/>
                <a:ext cx="1543050" cy="2037739"/>
              </a:xfrm>
              <a:custGeom>
                <a:avLst/>
                <a:gdLst/>
                <a:ahLst/>
                <a:cxnLst/>
                <a:rect r="r" b="b" t="t" l="l"/>
                <a:pathLst>
                  <a:path h="2037739" w="1543050">
                    <a:moveTo>
                      <a:pt x="0" y="2037739"/>
                    </a:moveTo>
                    <a:lnTo>
                      <a:pt x="0" y="123444"/>
                    </a:lnTo>
                    <a:cubicBezTo>
                      <a:pt x="0" y="90705"/>
                      <a:pt x="13005" y="59306"/>
                      <a:pt x="36156" y="36156"/>
                    </a:cubicBezTo>
                    <a:cubicBezTo>
                      <a:pt x="59306" y="13006"/>
                      <a:pt x="90705" y="0"/>
                      <a:pt x="123444" y="0"/>
                    </a:cubicBezTo>
                    <a:lnTo>
                      <a:pt x="1419606" y="0"/>
                    </a:lnTo>
                    <a:cubicBezTo>
                      <a:pt x="1487783" y="1"/>
                      <a:pt x="1543050" y="55268"/>
                      <a:pt x="1543050" y="123444"/>
                    </a:cubicBezTo>
                    <a:lnTo>
                      <a:pt x="1543050" y="2037739"/>
                    </a:lnTo>
                    <a:close/>
                  </a:path>
                </a:pathLst>
              </a:custGeom>
              <a:solidFill>
                <a:srgbClr val="8C08E4"/>
              </a:solidFill>
            </p:spPr>
          </p:sp>
          <p:sp>
            <p:nvSpPr>
              <p:cNvPr name="Freeform 36" id="36"/>
              <p:cNvSpPr/>
              <p:nvPr/>
            </p:nvSpPr>
            <p:spPr>
              <a:xfrm>
                <a:off x="8743950" y="4056427"/>
                <a:ext cx="1543050" cy="2037739"/>
              </a:xfrm>
              <a:custGeom>
                <a:avLst/>
                <a:gdLst/>
                <a:ahLst/>
                <a:cxnLst/>
                <a:rect r="r" b="b" t="t" l="l"/>
                <a:pathLst>
                  <a:path h="2037739" w="1543050">
                    <a:moveTo>
                      <a:pt x="0" y="2037739"/>
                    </a:moveTo>
                    <a:lnTo>
                      <a:pt x="0" y="123444"/>
                    </a:lnTo>
                    <a:cubicBezTo>
                      <a:pt x="0" y="55268"/>
                      <a:pt x="55267" y="1"/>
                      <a:pt x="123444" y="0"/>
                    </a:cubicBezTo>
                    <a:lnTo>
                      <a:pt x="1419606" y="0"/>
                    </a:lnTo>
                    <a:cubicBezTo>
                      <a:pt x="1487783" y="1"/>
                      <a:pt x="1543050" y="55268"/>
                      <a:pt x="1543050" y="123444"/>
                    </a:cubicBezTo>
                    <a:lnTo>
                      <a:pt x="1543050" y="2037739"/>
                    </a:lnTo>
                    <a:close/>
                  </a:path>
                </a:pathLst>
              </a:custGeom>
              <a:solidFill>
                <a:srgbClr val="8C08E4"/>
              </a:solidFill>
            </p:spPr>
          </p:sp>
        </p:grpSp>
      </p:grpSp>
    </p:spTree>
  </p:cSld>
  <p:clrMapOvr>
    <a:masterClrMapping/>
  </p:clrMapOvr>
</p:sld>
</file>

<file path=ppt/slides/slide9.xml><?xml version="1.0" encoding="utf-8"?>
<p:sld xmlns:p="http://schemas.openxmlformats.org/presentationml/2006/main" xmlns:a="http://schemas.openxmlformats.org/drawingml/2006/main">
  <p:cSld>
    <p:bg>
      <p:bgPr>
        <a:solidFill>
          <a:srgbClr val="F8F6F2"/>
        </a:solidFill>
      </p:bgPr>
    </p:bg>
    <p:spTree>
      <p:nvGrpSpPr>
        <p:cNvPr id="1" name=""/>
        <p:cNvGrpSpPr/>
        <p:nvPr/>
      </p:nvGrpSpPr>
      <p:grpSpPr>
        <a:xfrm>
          <a:off x="0" y="0"/>
          <a:ext cx="0" cy="0"/>
          <a:chOff x="0" y="0"/>
          <a:chExt cx="0" cy="0"/>
        </a:xfrm>
      </p:grpSpPr>
      <p:grpSp>
        <p:nvGrpSpPr>
          <p:cNvPr name="Group 2" id="2"/>
          <p:cNvGrpSpPr/>
          <p:nvPr/>
        </p:nvGrpSpPr>
        <p:grpSpPr>
          <a:xfrm rot="0">
            <a:off x="2028825" y="2821940"/>
            <a:ext cx="13097234" cy="4220845"/>
            <a:chOff x="0" y="0"/>
            <a:chExt cx="17462979" cy="5627793"/>
          </a:xfrm>
        </p:grpSpPr>
        <p:sp>
          <p:nvSpPr>
            <p:cNvPr name="TextBox 3" id="3"/>
            <p:cNvSpPr txBox="true"/>
            <p:nvPr/>
          </p:nvSpPr>
          <p:spPr>
            <a:xfrm rot="0">
              <a:off x="0" y="66675"/>
              <a:ext cx="17462979" cy="2854325"/>
            </a:xfrm>
            <a:prstGeom prst="rect">
              <a:avLst/>
            </a:prstGeom>
          </p:spPr>
          <p:txBody>
            <a:bodyPr anchor="t" rtlCol="false" tIns="0" lIns="0" bIns="0" rIns="0">
              <a:spAutoFit/>
            </a:bodyPr>
            <a:lstStyle/>
            <a:p>
              <a:pPr>
                <a:lnSpc>
                  <a:spcPts val="8250"/>
                </a:lnSpc>
              </a:pPr>
              <a:r>
                <a:rPr lang="en-US" sz="7500">
                  <a:solidFill>
                    <a:srgbClr val="5A60F1"/>
                  </a:solidFill>
                  <a:latin typeface="Roboto Condensed Bold"/>
                </a:rPr>
                <a:t>Journalism and Fact Checking: a high-risk activity </a:t>
              </a:r>
            </a:p>
          </p:txBody>
        </p:sp>
        <p:sp>
          <p:nvSpPr>
            <p:cNvPr name="TextBox 4" id="4"/>
            <p:cNvSpPr txBox="true"/>
            <p:nvPr/>
          </p:nvSpPr>
          <p:spPr>
            <a:xfrm rot="0">
              <a:off x="0" y="3387056"/>
              <a:ext cx="14487761" cy="691938"/>
            </a:xfrm>
            <a:prstGeom prst="rect">
              <a:avLst/>
            </a:prstGeom>
          </p:spPr>
          <p:txBody>
            <a:bodyPr anchor="t" rtlCol="false" tIns="0" lIns="0" bIns="0" rIns="0">
              <a:spAutoFit/>
            </a:bodyPr>
            <a:lstStyle/>
            <a:p>
              <a:pPr>
                <a:lnSpc>
                  <a:spcPts val="4160"/>
                </a:lnSpc>
              </a:pPr>
            </a:p>
          </p:txBody>
        </p:sp>
        <p:sp>
          <p:nvSpPr>
            <p:cNvPr name="TextBox 5" id="5"/>
            <p:cNvSpPr txBox="true"/>
            <p:nvPr/>
          </p:nvSpPr>
          <p:spPr>
            <a:xfrm rot="0">
              <a:off x="0" y="5109633"/>
              <a:ext cx="14487761" cy="518160"/>
            </a:xfrm>
            <a:prstGeom prst="rect">
              <a:avLst/>
            </a:prstGeom>
          </p:spPr>
          <p:txBody>
            <a:bodyPr anchor="t" rtlCol="false" tIns="0" lIns="0" bIns="0" rIns="0">
              <a:spAutoFit/>
            </a:bodyPr>
            <a:lstStyle/>
            <a:p>
              <a:pPr>
                <a:lnSpc>
                  <a:spcPts val="3120"/>
                </a:lnSpc>
              </a:p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DAExzpD45Ug</dc:identifier>
  <dcterms:modified xsi:type="dcterms:W3CDTF">2011-08-01T06:04:30Z</dcterms:modified>
  <cp:revision>1</cp:revision>
  <dc:title>Blue and White Geometric Modern Leadership During a Crisis Workshop Webinar Keynote Presentation</dc:title>
</cp:coreProperties>
</file>